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0" r:id="rId2"/>
  </p:sldMasterIdLst>
  <p:notesMasterIdLst>
    <p:notesMasterId r:id="rId49"/>
  </p:notesMasterIdLst>
  <p:sldIdLst>
    <p:sldId id="256" r:id="rId3"/>
    <p:sldId id="257" r:id="rId4"/>
    <p:sldId id="258" r:id="rId5"/>
    <p:sldId id="259" r:id="rId6"/>
    <p:sldId id="260" r:id="rId7"/>
    <p:sldId id="261"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6" r:id="rId45"/>
    <p:sldId id="305" r:id="rId46"/>
    <p:sldId id="308" r:id="rId47"/>
    <p:sldId id="307" r:id="rId4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FDC3"/>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2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60799B-46CB-47F3-90E7-34714BF9EFD9}" type="datetimeFigureOut">
              <a:rPr lang="es-ES" smtClean="0"/>
              <a:t>04/02/2026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952C0-7FD3-4907-9A16-C435DE3DA407}" type="slidenum">
              <a:rPr lang="es-ES" smtClean="0"/>
              <a:t>‹Nº›</a:t>
            </a:fld>
            <a:endParaRPr lang="es-ES"/>
          </a:p>
        </p:txBody>
      </p:sp>
    </p:spTree>
    <p:extLst>
      <p:ext uri="{BB962C8B-B14F-4D97-AF65-F5344CB8AC3E}">
        <p14:creationId xmlns:p14="http://schemas.microsoft.com/office/powerpoint/2010/main" val="2846700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D2952C0-7FD3-4907-9A16-C435DE3DA407}" type="slidenum">
              <a:rPr lang="es-ES" smtClean="0"/>
              <a:t>8</a:t>
            </a:fld>
            <a:endParaRPr lang="es-ES"/>
          </a:p>
        </p:txBody>
      </p:sp>
    </p:spTree>
    <p:extLst>
      <p:ext uri="{BB962C8B-B14F-4D97-AF65-F5344CB8AC3E}">
        <p14:creationId xmlns:p14="http://schemas.microsoft.com/office/powerpoint/2010/main" val="364634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C197-1174-6401-2A42-925D414DF0F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8FACBE1-026C-A1CC-44DF-DABEC62C082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AB545FF-7161-F92A-4A3E-D3D668BF08B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7DDE470-6868-884D-EF55-08747DC3039D}"/>
              </a:ext>
            </a:extLst>
          </p:cNvPr>
          <p:cNvSpPr>
            <a:spLocks noGrp="1"/>
          </p:cNvSpPr>
          <p:nvPr>
            <p:ph type="sldNum" sz="quarter" idx="5"/>
          </p:nvPr>
        </p:nvSpPr>
        <p:spPr/>
        <p:txBody>
          <a:bodyPr/>
          <a:lstStyle/>
          <a:p>
            <a:fld id="{CD2952C0-7FD3-4907-9A16-C435DE3DA407}" type="slidenum">
              <a:rPr lang="es-ES" smtClean="0"/>
              <a:t>9</a:t>
            </a:fld>
            <a:endParaRPr lang="es-ES"/>
          </a:p>
        </p:txBody>
      </p:sp>
    </p:spTree>
    <p:extLst>
      <p:ext uri="{BB962C8B-B14F-4D97-AF65-F5344CB8AC3E}">
        <p14:creationId xmlns:p14="http://schemas.microsoft.com/office/powerpoint/2010/main" val="3295724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AEBFF-CC4E-A11A-9759-6B1DC4B4DFD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ED38CE-3A18-2CCA-CDBE-F421A0438449}"/>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65C1E17E-EDFF-E3E3-524A-0FF500B5697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36FBDA09-DF31-AAC4-387D-25C1ED0668C5}"/>
              </a:ext>
            </a:extLst>
          </p:cNvPr>
          <p:cNvSpPr>
            <a:spLocks noGrp="1"/>
          </p:cNvSpPr>
          <p:nvPr>
            <p:ph type="sldNum" sz="quarter" idx="5"/>
          </p:nvPr>
        </p:nvSpPr>
        <p:spPr/>
        <p:txBody>
          <a:bodyPr/>
          <a:lstStyle/>
          <a:p>
            <a:fld id="{CD2952C0-7FD3-4907-9A16-C435DE3DA407}" type="slidenum">
              <a:rPr lang="es-ES" smtClean="0"/>
              <a:t>10</a:t>
            </a:fld>
            <a:endParaRPr lang="es-ES"/>
          </a:p>
        </p:txBody>
      </p:sp>
    </p:spTree>
    <p:extLst>
      <p:ext uri="{BB962C8B-B14F-4D97-AF65-F5344CB8AC3E}">
        <p14:creationId xmlns:p14="http://schemas.microsoft.com/office/powerpoint/2010/main" val="130580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32689-12EE-EE71-550B-D4925DEE5C3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7642B7-5098-E8DA-0060-C1192DC3A7E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309B0C6-31E1-21E2-DA0A-75A257230147}"/>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C7C07F5-B0F3-CFAC-1A60-7B46B6ED23D1}"/>
              </a:ext>
            </a:extLst>
          </p:cNvPr>
          <p:cNvSpPr>
            <a:spLocks noGrp="1"/>
          </p:cNvSpPr>
          <p:nvPr>
            <p:ph type="sldNum" sz="quarter" idx="5"/>
          </p:nvPr>
        </p:nvSpPr>
        <p:spPr/>
        <p:txBody>
          <a:bodyPr/>
          <a:lstStyle/>
          <a:p>
            <a:fld id="{CD2952C0-7FD3-4907-9A16-C435DE3DA407}" type="slidenum">
              <a:rPr lang="es-ES" smtClean="0"/>
              <a:t>11</a:t>
            </a:fld>
            <a:endParaRPr lang="es-ES"/>
          </a:p>
        </p:txBody>
      </p:sp>
    </p:spTree>
    <p:extLst>
      <p:ext uri="{BB962C8B-B14F-4D97-AF65-F5344CB8AC3E}">
        <p14:creationId xmlns:p14="http://schemas.microsoft.com/office/powerpoint/2010/main" val="2815144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0E63F-41D8-FC08-2A82-3230867469C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D640AC5-5F9A-FCE8-4095-73EFE70EB5B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FD92423-ABB1-14BA-16E0-4C4FB3FAE3A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574C0BB6-FC6D-A69B-AACC-246CCD8CE0FC}"/>
              </a:ext>
            </a:extLst>
          </p:cNvPr>
          <p:cNvSpPr>
            <a:spLocks noGrp="1"/>
          </p:cNvSpPr>
          <p:nvPr>
            <p:ph type="sldNum" sz="quarter" idx="5"/>
          </p:nvPr>
        </p:nvSpPr>
        <p:spPr/>
        <p:txBody>
          <a:bodyPr/>
          <a:lstStyle/>
          <a:p>
            <a:fld id="{CD2952C0-7FD3-4907-9A16-C435DE3DA407}" type="slidenum">
              <a:rPr lang="es-ES" smtClean="0"/>
              <a:t>12</a:t>
            </a:fld>
            <a:endParaRPr lang="es-ES"/>
          </a:p>
        </p:txBody>
      </p:sp>
    </p:spTree>
    <p:extLst>
      <p:ext uri="{BB962C8B-B14F-4D97-AF65-F5344CB8AC3E}">
        <p14:creationId xmlns:p14="http://schemas.microsoft.com/office/powerpoint/2010/main" val="1124071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E768B-699C-A592-B1C2-617EF08F6D2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459A711-60FE-045A-1BE7-9B3F3DC385D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5740E30-031E-849C-C76A-27E2FAB60FA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9A84893-10A4-4FD6-81BD-411CA70B52AE}"/>
              </a:ext>
            </a:extLst>
          </p:cNvPr>
          <p:cNvSpPr>
            <a:spLocks noGrp="1"/>
          </p:cNvSpPr>
          <p:nvPr>
            <p:ph type="sldNum" sz="quarter" idx="5"/>
          </p:nvPr>
        </p:nvSpPr>
        <p:spPr/>
        <p:txBody>
          <a:bodyPr/>
          <a:lstStyle/>
          <a:p>
            <a:fld id="{CD2952C0-7FD3-4907-9A16-C435DE3DA407}" type="slidenum">
              <a:rPr lang="es-ES" smtClean="0"/>
              <a:t>13</a:t>
            </a:fld>
            <a:endParaRPr lang="es-ES"/>
          </a:p>
        </p:txBody>
      </p:sp>
    </p:spTree>
    <p:extLst>
      <p:ext uri="{BB962C8B-B14F-4D97-AF65-F5344CB8AC3E}">
        <p14:creationId xmlns:p14="http://schemas.microsoft.com/office/powerpoint/2010/main" val="2243086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6E91C-6B4D-11CF-4828-A14AE07CE7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2762663-B507-FCC4-E9AC-A9CAE048D76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2365A25-1A1C-C170-6D7B-D6E9AA80C77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C6B7EFA-F4E9-FD7B-45AB-77721E25FD28}"/>
              </a:ext>
            </a:extLst>
          </p:cNvPr>
          <p:cNvSpPr>
            <a:spLocks noGrp="1"/>
          </p:cNvSpPr>
          <p:nvPr>
            <p:ph type="sldNum" sz="quarter" idx="5"/>
          </p:nvPr>
        </p:nvSpPr>
        <p:spPr/>
        <p:txBody>
          <a:bodyPr/>
          <a:lstStyle/>
          <a:p>
            <a:fld id="{CD2952C0-7FD3-4907-9A16-C435DE3DA407}" type="slidenum">
              <a:rPr lang="es-ES" smtClean="0"/>
              <a:t>14</a:t>
            </a:fld>
            <a:endParaRPr lang="es-ES"/>
          </a:p>
        </p:txBody>
      </p:sp>
    </p:spTree>
    <p:extLst>
      <p:ext uri="{BB962C8B-B14F-4D97-AF65-F5344CB8AC3E}">
        <p14:creationId xmlns:p14="http://schemas.microsoft.com/office/powerpoint/2010/main" val="3024938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56D2F-8FF0-7E9D-079F-B82F805B83B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B5B493-7A74-2098-6CE1-B9FD0D9CA4C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76E1D44-EAEE-38C4-3C0B-05C56D2AA42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4FC9318-581D-E13B-6DFE-B8EE9E3954DD}"/>
              </a:ext>
            </a:extLst>
          </p:cNvPr>
          <p:cNvSpPr>
            <a:spLocks noGrp="1"/>
          </p:cNvSpPr>
          <p:nvPr>
            <p:ph type="sldNum" sz="quarter" idx="5"/>
          </p:nvPr>
        </p:nvSpPr>
        <p:spPr/>
        <p:txBody>
          <a:bodyPr/>
          <a:lstStyle/>
          <a:p>
            <a:fld id="{CD2952C0-7FD3-4907-9A16-C435DE3DA407}" type="slidenum">
              <a:rPr lang="es-ES" smtClean="0"/>
              <a:t>21</a:t>
            </a:fld>
            <a:endParaRPr lang="es-ES"/>
          </a:p>
        </p:txBody>
      </p:sp>
    </p:spTree>
    <p:extLst>
      <p:ext uri="{BB962C8B-B14F-4D97-AF65-F5344CB8AC3E}">
        <p14:creationId xmlns:p14="http://schemas.microsoft.com/office/powerpoint/2010/main" val="518330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ABA72-F141-3A0C-426F-488D25EDEE3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070EB1B-A7CB-FFDC-8ACD-CDE42B7828D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F98B3257-7BF9-3B92-AF42-0691FC064D8C}"/>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6C5DFD7-3553-B90F-642C-0B116F63B68E}"/>
              </a:ext>
            </a:extLst>
          </p:cNvPr>
          <p:cNvSpPr>
            <a:spLocks noGrp="1"/>
          </p:cNvSpPr>
          <p:nvPr>
            <p:ph type="sldNum" sz="quarter" idx="5"/>
          </p:nvPr>
        </p:nvSpPr>
        <p:spPr/>
        <p:txBody>
          <a:bodyPr/>
          <a:lstStyle/>
          <a:p>
            <a:fld id="{CD2952C0-7FD3-4907-9A16-C435DE3DA407}" type="slidenum">
              <a:rPr lang="es-ES" smtClean="0"/>
              <a:t>22</a:t>
            </a:fld>
            <a:endParaRPr lang="es-ES"/>
          </a:p>
        </p:txBody>
      </p:sp>
    </p:spTree>
    <p:extLst>
      <p:ext uri="{BB962C8B-B14F-4D97-AF65-F5344CB8AC3E}">
        <p14:creationId xmlns:p14="http://schemas.microsoft.com/office/powerpoint/2010/main" val="3143818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A113-E9D4-6B1F-6FD0-13566F1590D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3D3C2C2-7F8B-15E1-7393-514225B98DE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C0236383-94EE-4D9E-5118-ADC23B84586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D83A159-3C4C-D9B3-A711-DAD2D9496FA9}"/>
              </a:ext>
            </a:extLst>
          </p:cNvPr>
          <p:cNvSpPr>
            <a:spLocks noGrp="1"/>
          </p:cNvSpPr>
          <p:nvPr>
            <p:ph type="sldNum" sz="quarter" idx="5"/>
          </p:nvPr>
        </p:nvSpPr>
        <p:spPr/>
        <p:txBody>
          <a:bodyPr/>
          <a:lstStyle/>
          <a:p>
            <a:fld id="{CD2952C0-7FD3-4907-9A16-C435DE3DA407}" type="slidenum">
              <a:rPr lang="es-ES" smtClean="0"/>
              <a:t>23</a:t>
            </a:fld>
            <a:endParaRPr lang="es-ES"/>
          </a:p>
        </p:txBody>
      </p:sp>
    </p:spTree>
    <p:extLst>
      <p:ext uri="{BB962C8B-B14F-4D97-AF65-F5344CB8AC3E}">
        <p14:creationId xmlns:p14="http://schemas.microsoft.com/office/powerpoint/2010/main" val="2530642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5095B-11E1-091A-3B46-5F1DC71CD61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0C81130-CBDD-866E-DD2B-D9DB0857C1E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0F2CEE3-C6D7-FE93-3A1B-146C5785F3A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A7A69E0-B046-85B2-C183-E7B3C1897A1C}"/>
              </a:ext>
            </a:extLst>
          </p:cNvPr>
          <p:cNvSpPr>
            <a:spLocks noGrp="1"/>
          </p:cNvSpPr>
          <p:nvPr>
            <p:ph type="sldNum" sz="quarter" idx="5"/>
          </p:nvPr>
        </p:nvSpPr>
        <p:spPr/>
        <p:txBody>
          <a:bodyPr/>
          <a:lstStyle/>
          <a:p>
            <a:fld id="{CD2952C0-7FD3-4907-9A16-C435DE3DA407}" type="slidenum">
              <a:rPr lang="es-ES" smtClean="0"/>
              <a:t>24</a:t>
            </a:fld>
            <a:endParaRPr lang="es-ES"/>
          </a:p>
        </p:txBody>
      </p:sp>
    </p:spTree>
    <p:extLst>
      <p:ext uri="{BB962C8B-B14F-4D97-AF65-F5344CB8AC3E}">
        <p14:creationId xmlns:p14="http://schemas.microsoft.com/office/powerpoint/2010/main" val="711609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A3AA9-77AA-7C09-0434-411C393A22F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2EB1D6E-7C74-79FB-9E6E-AD46EA31C84C}"/>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402E654A-6CE2-FAF9-0F2B-9A6336A0614A}"/>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B7010BF-F297-FEF2-FE14-D3E4D53071D0}"/>
              </a:ext>
            </a:extLst>
          </p:cNvPr>
          <p:cNvSpPr>
            <a:spLocks noGrp="1"/>
          </p:cNvSpPr>
          <p:nvPr>
            <p:ph type="sldNum" sz="quarter" idx="5"/>
          </p:nvPr>
        </p:nvSpPr>
        <p:spPr/>
        <p:txBody>
          <a:bodyPr/>
          <a:lstStyle/>
          <a:p>
            <a:fld id="{CD2952C0-7FD3-4907-9A16-C435DE3DA407}" type="slidenum">
              <a:rPr lang="es-ES" smtClean="0"/>
              <a:t>25</a:t>
            </a:fld>
            <a:endParaRPr lang="es-ES"/>
          </a:p>
        </p:txBody>
      </p:sp>
    </p:spTree>
    <p:extLst>
      <p:ext uri="{BB962C8B-B14F-4D97-AF65-F5344CB8AC3E}">
        <p14:creationId xmlns:p14="http://schemas.microsoft.com/office/powerpoint/2010/main" val="2771657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D05F-B9CE-8F25-B4BC-BDF57914470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7C9766-C6DC-7AEC-04A6-4DF24CF2245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B7A2328-DEA7-A09B-B6D3-CA0F7DFEF9C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0F2125D-7459-8B4C-3A14-72AD705C9558}"/>
              </a:ext>
            </a:extLst>
          </p:cNvPr>
          <p:cNvSpPr>
            <a:spLocks noGrp="1"/>
          </p:cNvSpPr>
          <p:nvPr>
            <p:ph type="sldNum" sz="quarter" idx="5"/>
          </p:nvPr>
        </p:nvSpPr>
        <p:spPr/>
        <p:txBody>
          <a:bodyPr/>
          <a:lstStyle/>
          <a:p>
            <a:fld id="{CD2952C0-7FD3-4907-9A16-C435DE3DA407}" type="slidenum">
              <a:rPr lang="es-ES" smtClean="0"/>
              <a:t>26</a:t>
            </a:fld>
            <a:endParaRPr lang="es-ES"/>
          </a:p>
        </p:txBody>
      </p:sp>
    </p:spTree>
    <p:extLst>
      <p:ext uri="{BB962C8B-B14F-4D97-AF65-F5344CB8AC3E}">
        <p14:creationId xmlns:p14="http://schemas.microsoft.com/office/powerpoint/2010/main" val="145789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A70B-7CCB-05C7-0A3D-82E685D87F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0C9D258-6860-A8E6-A2E3-62E8C54F1AD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14F9E3F7-A3F5-5364-9BE1-0E4D4236468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3859401-ECF8-2F80-950F-F3F540F98309}"/>
              </a:ext>
            </a:extLst>
          </p:cNvPr>
          <p:cNvSpPr>
            <a:spLocks noGrp="1"/>
          </p:cNvSpPr>
          <p:nvPr>
            <p:ph type="sldNum" sz="quarter" idx="5"/>
          </p:nvPr>
        </p:nvSpPr>
        <p:spPr/>
        <p:txBody>
          <a:bodyPr/>
          <a:lstStyle/>
          <a:p>
            <a:fld id="{CD2952C0-7FD3-4907-9A16-C435DE3DA407}" type="slidenum">
              <a:rPr lang="es-ES" smtClean="0"/>
              <a:t>27</a:t>
            </a:fld>
            <a:endParaRPr lang="es-ES"/>
          </a:p>
        </p:txBody>
      </p:sp>
    </p:spTree>
    <p:extLst>
      <p:ext uri="{BB962C8B-B14F-4D97-AF65-F5344CB8AC3E}">
        <p14:creationId xmlns:p14="http://schemas.microsoft.com/office/powerpoint/2010/main" val="806309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E8FE6-A59C-924F-C3D5-AD464F1734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44EFE2A-8327-08E3-88E5-2E97806C09FC}"/>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C64673C-1E2B-BBBE-BDA8-FA8DF447F817}"/>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59EEB30-D621-C0AD-40CE-B5083A23967C}"/>
              </a:ext>
            </a:extLst>
          </p:cNvPr>
          <p:cNvSpPr>
            <a:spLocks noGrp="1"/>
          </p:cNvSpPr>
          <p:nvPr>
            <p:ph type="sldNum" sz="quarter" idx="5"/>
          </p:nvPr>
        </p:nvSpPr>
        <p:spPr/>
        <p:txBody>
          <a:bodyPr/>
          <a:lstStyle/>
          <a:p>
            <a:fld id="{CD2952C0-7FD3-4907-9A16-C435DE3DA407}" type="slidenum">
              <a:rPr lang="es-ES" smtClean="0"/>
              <a:t>28</a:t>
            </a:fld>
            <a:endParaRPr lang="es-ES"/>
          </a:p>
        </p:txBody>
      </p:sp>
    </p:spTree>
    <p:extLst>
      <p:ext uri="{BB962C8B-B14F-4D97-AF65-F5344CB8AC3E}">
        <p14:creationId xmlns:p14="http://schemas.microsoft.com/office/powerpoint/2010/main" val="3730877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AE8E-4C14-6D9B-CFC4-24CFFA4560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2D3430A-B08C-6A10-32BA-B08855D9194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B76FF14-5B12-7499-03C6-F10A4665FB0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785426D-B6FB-9078-14DA-FDAD36627159}"/>
              </a:ext>
            </a:extLst>
          </p:cNvPr>
          <p:cNvSpPr>
            <a:spLocks noGrp="1"/>
          </p:cNvSpPr>
          <p:nvPr>
            <p:ph type="sldNum" sz="quarter" idx="5"/>
          </p:nvPr>
        </p:nvSpPr>
        <p:spPr/>
        <p:txBody>
          <a:bodyPr/>
          <a:lstStyle/>
          <a:p>
            <a:fld id="{CD2952C0-7FD3-4907-9A16-C435DE3DA407}" type="slidenum">
              <a:rPr lang="es-ES" smtClean="0"/>
              <a:t>29</a:t>
            </a:fld>
            <a:endParaRPr lang="es-ES"/>
          </a:p>
        </p:txBody>
      </p:sp>
    </p:spTree>
    <p:extLst>
      <p:ext uri="{BB962C8B-B14F-4D97-AF65-F5344CB8AC3E}">
        <p14:creationId xmlns:p14="http://schemas.microsoft.com/office/powerpoint/2010/main" val="1846158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6FB62-3FE4-B7B7-C4D0-323482A95EA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E485286-512A-5C19-503C-C088EC33C96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40EAB02D-CD97-1055-AD39-8B83A312244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994262A-7AAA-2C89-12F9-F7D40ED004AF}"/>
              </a:ext>
            </a:extLst>
          </p:cNvPr>
          <p:cNvSpPr>
            <a:spLocks noGrp="1"/>
          </p:cNvSpPr>
          <p:nvPr>
            <p:ph type="sldNum" sz="quarter" idx="5"/>
          </p:nvPr>
        </p:nvSpPr>
        <p:spPr/>
        <p:txBody>
          <a:bodyPr/>
          <a:lstStyle/>
          <a:p>
            <a:fld id="{CD2952C0-7FD3-4907-9A16-C435DE3DA407}" type="slidenum">
              <a:rPr lang="es-ES" smtClean="0"/>
              <a:t>30</a:t>
            </a:fld>
            <a:endParaRPr lang="es-ES"/>
          </a:p>
        </p:txBody>
      </p:sp>
    </p:spTree>
    <p:extLst>
      <p:ext uri="{BB962C8B-B14F-4D97-AF65-F5344CB8AC3E}">
        <p14:creationId xmlns:p14="http://schemas.microsoft.com/office/powerpoint/2010/main" val="2055399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EBBAE-D11A-AE3E-14A7-B8FDC5B9B10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D81577-7333-9D13-3A11-F2EECC01132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03FF059-C521-2588-A006-60D9A19E868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21DE940-4EBD-2E68-4499-858DBBFC9BE5}"/>
              </a:ext>
            </a:extLst>
          </p:cNvPr>
          <p:cNvSpPr>
            <a:spLocks noGrp="1"/>
          </p:cNvSpPr>
          <p:nvPr>
            <p:ph type="sldNum" sz="quarter" idx="5"/>
          </p:nvPr>
        </p:nvSpPr>
        <p:spPr/>
        <p:txBody>
          <a:bodyPr/>
          <a:lstStyle/>
          <a:p>
            <a:fld id="{CD2952C0-7FD3-4907-9A16-C435DE3DA407}" type="slidenum">
              <a:rPr lang="es-ES" smtClean="0"/>
              <a:t>31</a:t>
            </a:fld>
            <a:endParaRPr lang="es-ES"/>
          </a:p>
        </p:txBody>
      </p:sp>
    </p:spTree>
    <p:extLst>
      <p:ext uri="{BB962C8B-B14F-4D97-AF65-F5344CB8AC3E}">
        <p14:creationId xmlns:p14="http://schemas.microsoft.com/office/powerpoint/2010/main" val="1161418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ED6FF-706E-0302-1BCA-ABC7D6C3734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9DC4070-CCCF-EA2A-78EB-59752E76F685}"/>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94D438A4-3565-94EE-7057-45C4A135560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4ED3C50A-188D-BA5B-2F28-9A44AC2072AD}"/>
              </a:ext>
            </a:extLst>
          </p:cNvPr>
          <p:cNvSpPr>
            <a:spLocks noGrp="1"/>
          </p:cNvSpPr>
          <p:nvPr>
            <p:ph type="sldNum" sz="quarter" idx="5"/>
          </p:nvPr>
        </p:nvSpPr>
        <p:spPr/>
        <p:txBody>
          <a:bodyPr/>
          <a:lstStyle/>
          <a:p>
            <a:fld id="{CD2952C0-7FD3-4907-9A16-C435DE3DA407}" type="slidenum">
              <a:rPr lang="es-ES" smtClean="0"/>
              <a:t>32</a:t>
            </a:fld>
            <a:endParaRPr lang="es-ES"/>
          </a:p>
        </p:txBody>
      </p:sp>
    </p:spTree>
    <p:extLst>
      <p:ext uri="{BB962C8B-B14F-4D97-AF65-F5344CB8AC3E}">
        <p14:creationId xmlns:p14="http://schemas.microsoft.com/office/powerpoint/2010/main" val="2540187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7C464-0217-D0E9-5101-981104C04A3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08221ED-B386-E1F9-2884-2D34F2AB56D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73A8BAA-CB75-16BD-CAB8-C99DE94D232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286303F-1AC2-7507-4396-6F38CFAA1E54}"/>
              </a:ext>
            </a:extLst>
          </p:cNvPr>
          <p:cNvSpPr>
            <a:spLocks noGrp="1"/>
          </p:cNvSpPr>
          <p:nvPr>
            <p:ph type="sldNum" sz="quarter" idx="5"/>
          </p:nvPr>
        </p:nvSpPr>
        <p:spPr/>
        <p:txBody>
          <a:bodyPr/>
          <a:lstStyle/>
          <a:p>
            <a:fld id="{CD2952C0-7FD3-4907-9A16-C435DE3DA407}" type="slidenum">
              <a:rPr lang="es-ES" smtClean="0"/>
              <a:t>33</a:t>
            </a:fld>
            <a:endParaRPr lang="es-ES"/>
          </a:p>
        </p:txBody>
      </p:sp>
    </p:spTree>
    <p:extLst>
      <p:ext uri="{BB962C8B-B14F-4D97-AF65-F5344CB8AC3E}">
        <p14:creationId xmlns:p14="http://schemas.microsoft.com/office/powerpoint/2010/main" val="3854555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B608-D51E-DCEE-26CE-D6FE7CE4D1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18E384B-C565-BABE-B0B6-E23A421AF1A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53E8808-E368-C472-35CC-F0A8FF8A2F7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16F00FB-80E2-A06C-4C79-1A39AE16AB74}"/>
              </a:ext>
            </a:extLst>
          </p:cNvPr>
          <p:cNvSpPr>
            <a:spLocks noGrp="1"/>
          </p:cNvSpPr>
          <p:nvPr>
            <p:ph type="sldNum" sz="quarter" idx="5"/>
          </p:nvPr>
        </p:nvSpPr>
        <p:spPr/>
        <p:txBody>
          <a:bodyPr/>
          <a:lstStyle/>
          <a:p>
            <a:fld id="{CD2952C0-7FD3-4907-9A16-C435DE3DA407}" type="slidenum">
              <a:rPr lang="es-ES" smtClean="0"/>
              <a:t>34</a:t>
            </a:fld>
            <a:endParaRPr lang="es-ES"/>
          </a:p>
        </p:txBody>
      </p:sp>
    </p:spTree>
    <p:extLst>
      <p:ext uri="{BB962C8B-B14F-4D97-AF65-F5344CB8AC3E}">
        <p14:creationId xmlns:p14="http://schemas.microsoft.com/office/powerpoint/2010/main" val="3768349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3110-6DEC-E9A3-C9B6-EF29E43A62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FAB527-E55A-D4C0-E6F0-AC749E9D357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87747384-EAC4-0ABC-2F00-E19ADFA89FC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27C131F-AB44-BF0B-CCD0-496B8071A9E2}"/>
              </a:ext>
            </a:extLst>
          </p:cNvPr>
          <p:cNvSpPr>
            <a:spLocks noGrp="1"/>
          </p:cNvSpPr>
          <p:nvPr>
            <p:ph type="sldNum" sz="quarter" idx="5"/>
          </p:nvPr>
        </p:nvSpPr>
        <p:spPr/>
        <p:txBody>
          <a:bodyPr/>
          <a:lstStyle/>
          <a:p>
            <a:fld id="{CD2952C0-7FD3-4907-9A16-C435DE3DA407}" type="slidenum">
              <a:rPr lang="es-ES" smtClean="0"/>
              <a:t>35</a:t>
            </a:fld>
            <a:endParaRPr lang="es-ES"/>
          </a:p>
        </p:txBody>
      </p:sp>
    </p:spTree>
    <p:extLst>
      <p:ext uri="{BB962C8B-B14F-4D97-AF65-F5344CB8AC3E}">
        <p14:creationId xmlns:p14="http://schemas.microsoft.com/office/powerpoint/2010/main" val="3657072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EBCC-F79B-D1D7-EAE1-EBD8B2F6642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56685E-1933-5962-2110-48795FB43D8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DC61C4FB-8300-E024-1C61-D8D7C8193C5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A33D7AB-04C2-FD7A-161E-ED91665A2989}"/>
              </a:ext>
            </a:extLst>
          </p:cNvPr>
          <p:cNvSpPr>
            <a:spLocks noGrp="1"/>
          </p:cNvSpPr>
          <p:nvPr>
            <p:ph type="sldNum" sz="quarter" idx="5"/>
          </p:nvPr>
        </p:nvSpPr>
        <p:spPr/>
        <p:txBody>
          <a:bodyPr/>
          <a:lstStyle/>
          <a:p>
            <a:fld id="{CD2952C0-7FD3-4907-9A16-C435DE3DA407}" type="slidenum">
              <a:rPr lang="es-ES" smtClean="0"/>
              <a:t>36</a:t>
            </a:fld>
            <a:endParaRPr lang="es-ES"/>
          </a:p>
        </p:txBody>
      </p:sp>
    </p:spTree>
    <p:extLst>
      <p:ext uri="{BB962C8B-B14F-4D97-AF65-F5344CB8AC3E}">
        <p14:creationId xmlns:p14="http://schemas.microsoft.com/office/powerpoint/2010/main" val="3286826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83F4-BB75-E5A9-B398-FD4103FD2B1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CCCE448-FB50-DDA8-AC30-5B7311DCA2F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5727DD3-BCDD-795B-03A4-A2AE1370B26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FCC24CC-B0ED-2F2A-6B93-1131E4804DB3}"/>
              </a:ext>
            </a:extLst>
          </p:cNvPr>
          <p:cNvSpPr>
            <a:spLocks noGrp="1"/>
          </p:cNvSpPr>
          <p:nvPr>
            <p:ph type="sldNum" sz="quarter" idx="5"/>
          </p:nvPr>
        </p:nvSpPr>
        <p:spPr/>
        <p:txBody>
          <a:bodyPr/>
          <a:lstStyle/>
          <a:p>
            <a:fld id="{CD2952C0-7FD3-4907-9A16-C435DE3DA407}" type="slidenum">
              <a:rPr lang="es-ES" smtClean="0"/>
              <a:t>37</a:t>
            </a:fld>
            <a:endParaRPr lang="es-ES"/>
          </a:p>
        </p:txBody>
      </p:sp>
    </p:spTree>
    <p:extLst>
      <p:ext uri="{BB962C8B-B14F-4D97-AF65-F5344CB8AC3E}">
        <p14:creationId xmlns:p14="http://schemas.microsoft.com/office/powerpoint/2010/main" val="2236118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42A43-95D0-49D7-BCC9-6ED03388722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86A331-06E6-A74F-AD9F-19EC95099C7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8CF84D2-2FEF-E644-2DF9-123F8CDBA91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CB27CBA-0B51-8FD6-C6F4-A24D3F5A12D9}"/>
              </a:ext>
            </a:extLst>
          </p:cNvPr>
          <p:cNvSpPr>
            <a:spLocks noGrp="1"/>
          </p:cNvSpPr>
          <p:nvPr>
            <p:ph type="sldNum" sz="quarter" idx="5"/>
          </p:nvPr>
        </p:nvSpPr>
        <p:spPr/>
        <p:txBody>
          <a:bodyPr/>
          <a:lstStyle/>
          <a:p>
            <a:fld id="{CD2952C0-7FD3-4907-9A16-C435DE3DA407}" type="slidenum">
              <a:rPr lang="es-ES" smtClean="0"/>
              <a:t>38</a:t>
            </a:fld>
            <a:endParaRPr lang="es-ES"/>
          </a:p>
        </p:txBody>
      </p:sp>
    </p:spTree>
    <p:extLst>
      <p:ext uri="{BB962C8B-B14F-4D97-AF65-F5344CB8AC3E}">
        <p14:creationId xmlns:p14="http://schemas.microsoft.com/office/powerpoint/2010/main" val="1753680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6DA6F-5C10-DA63-BCB0-B20DC9B0F75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2DEC673-0B3E-67A4-ED2A-A458D3D4E5D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6CA4440-98DA-3E71-FDD1-A8BA99B86ED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100F392-22A1-5939-DB57-6B116CDBBE5B}"/>
              </a:ext>
            </a:extLst>
          </p:cNvPr>
          <p:cNvSpPr>
            <a:spLocks noGrp="1"/>
          </p:cNvSpPr>
          <p:nvPr>
            <p:ph type="sldNum" sz="quarter" idx="5"/>
          </p:nvPr>
        </p:nvSpPr>
        <p:spPr/>
        <p:txBody>
          <a:bodyPr/>
          <a:lstStyle/>
          <a:p>
            <a:fld id="{CD2952C0-7FD3-4907-9A16-C435DE3DA407}" type="slidenum">
              <a:rPr lang="es-ES" smtClean="0"/>
              <a:t>39</a:t>
            </a:fld>
            <a:endParaRPr lang="es-ES"/>
          </a:p>
        </p:txBody>
      </p:sp>
    </p:spTree>
    <p:extLst>
      <p:ext uri="{BB962C8B-B14F-4D97-AF65-F5344CB8AC3E}">
        <p14:creationId xmlns:p14="http://schemas.microsoft.com/office/powerpoint/2010/main" val="733709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4CB2C-AF4A-FF33-F4F7-3338720C055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F7DBD1B-0A44-9A5A-650F-9D277B89441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9608B48-3D3E-9FC4-08BA-F65A9CE087FD}"/>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7F64D49-EB2D-C617-2425-82F755B06A51}"/>
              </a:ext>
            </a:extLst>
          </p:cNvPr>
          <p:cNvSpPr>
            <a:spLocks noGrp="1"/>
          </p:cNvSpPr>
          <p:nvPr>
            <p:ph type="sldNum" sz="quarter" idx="5"/>
          </p:nvPr>
        </p:nvSpPr>
        <p:spPr/>
        <p:txBody>
          <a:bodyPr/>
          <a:lstStyle/>
          <a:p>
            <a:fld id="{CD2952C0-7FD3-4907-9A16-C435DE3DA407}" type="slidenum">
              <a:rPr lang="es-ES" smtClean="0"/>
              <a:t>40</a:t>
            </a:fld>
            <a:endParaRPr lang="es-ES"/>
          </a:p>
        </p:txBody>
      </p:sp>
    </p:spTree>
    <p:extLst>
      <p:ext uri="{BB962C8B-B14F-4D97-AF65-F5344CB8AC3E}">
        <p14:creationId xmlns:p14="http://schemas.microsoft.com/office/powerpoint/2010/main" val="2429809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7E6D7-D302-7285-AD34-9FFB774C1D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97948B1-EC5C-D67A-3BCD-151AA30D54B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7918318-12FF-EF21-1E2D-1DC66185E57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BAF729F-E963-F8C8-41F5-11BA2BF54AEC}"/>
              </a:ext>
            </a:extLst>
          </p:cNvPr>
          <p:cNvSpPr>
            <a:spLocks noGrp="1"/>
          </p:cNvSpPr>
          <p:nvPr>
            <p:ph type="sldNum" sz="quarter" idx="5"/>
          </p:nvPr>
        </p:nvSpPr>
        <p:spPr/>
        <p:txBody>
          <a:bodyPr/>
          <a:lstStyle/>
          <a:p>
            <a:fld id="{CD2952C0-7FD3-4907-9A16-C435DE3DA407}" type="slidenum">
              <a:rPr lang="es-ES" smtClean="0"/>
              <a:t>41</a:t>
            </a:fld>
            <a:endParaRPr lang="es-ES"/>
          </a:p>
        </p:txBody>
      </p:sp>
    </p:spTree>
    <p:extLst>
      <p:ext uri="{BB962C8B-B14F-4D97-AF65-F5344CB8AC3E}">
        <p14:creationId xmlns:p14="http://schemas.microsoft.com/office/powerpoint/2010/main" val="11176515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BD148-4F3D-66AF-1570-7604920F45B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F4B7C30-0A89-9C1E-0434-EC42C240960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9C2EBDCC-CDB6-A154-8DE5-E15209AB7BE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96B1A30-5ED8-50EA-2122-AA7963063059}"/>
              </a:ext>
            </a:extLst>
          </p:cNvPr>
          <p:cNvSpPr>
            <a:spLocks noGrp="1"/>
          </p:cNvSpPr>
          <p:nvPr>
            <p:ph type="sldNum" sz="quarter" idx="5"/>
          </p:nvPr>
        </p:nvSpPr>
        <p:spPr/>
        <p:txBody>
          <a:bodyPr/>
          <a:lstStyle/>
          <a:p>
            <a:fld id="{CD2952C0-7FD3-4907-9A16-C435DE3DA407}" type="slidenum">
              <a:rPr lang="es-ES" smtClean="0"/>
              <a:t>42</a:t>
            </a:fld>
            <a:endParaRPr lang="es-ES"/>
          </a:p>
        </p:txBody>
      </p:sp>
    </p:spTree>
    <p:extLst>
      <p:ext uri="{BB962C8B-B14F-4D97-AF65-F5344CB8AC3E}">
        <p14:creationId xmlns:p14="http://schemas.microsoft.com/office/powerpoint/2010/main" val="3313441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D4AF-2AD7-0CA7-24CD-3AE0247CB84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F22646C-5673-8CAD-6D54-B5515102D01E}"/>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E4ECAC95-F4EA-07EA-2577-4EA677D67FF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0191F72-C87F-5E50-33B5-13D9CDC897F5}"/>
              </a:ext>
            </a:extLst>
          </p:cNvPr>
          <p:cNvSpPr>
            <a:spLocks noGrp="1"/>
          </p:cNvSpPr>
          <p:nvPr>
            <p:ph type="sldNum" sz="quarter" idx="5"/>
          </p:nvPr>
        </p:nvSpPr>
        <p:spPr/>
        <p:txBody>
          <a:bodyPr/>
          <a:lstStyle/>
          <a:p>
            <a:fld id="{CD2952C0-7FD3-4907-9A16-C435DE3DA407}" type="slidenum">
              <a:rPr lang="es-ES" smtClean="0"/>
              <a:t>43</a:t>
            </a:fld>
            <a:endParaRPr lang="es-ES"/>
          </a:p>
        </p:txBody>
      </p:sp>
    </p:spTree>
    <p:extLst>
      <p:ext uri="{BB962C8B-B14F-4D97-AF65-F5344CB8AC3E}">
        <p14:creationId xmlns:p14="http://schemas.microsoft.com/office/powerpoint/2010/main" val="1390566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8DDF8-0FB4-6B2F-9D62-1E76BBCF6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06656A-DCC7-B506-BFE2-6949990F9B9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2CD281F8-8C39-624E-2CBF-E7127E209D9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9E163ED-438B-2E44-3DF3-4BFC7D6F6700}"/>
              </a:ext>
            </a:extLst>
          </p:cNvPr>
          <p:cNvSpPr>
            <a:spLocks noGrp="1"/>
          </p:cNvSpPr>
          <p:nvPr>
            <p:ph type="sldNum" sz="quarter" idx="5"/>
          </p:nvPr>
        </p:nvSpPr>
        <p:spPr/>
        <p:txBody>
          <a:bodyPr/>
          <a:lstStyle/>
          <a:p>
            <a:fld id="{CD2952C0-7FD3-4907-9A16-C435DE3DA407}" type="slidenum">
              <a:rPr lang="es-ES" smtClean="0"/>
              <a:t>44</a:t>
            </a:fld>
            <a:endParaRPr lang="es-ES"/>
          </a:p>
        </p:txBody>
      </p:sp>
    </p:spTree>
    <p:extLst>
      <p:ext uri="{BB962C8B-B14F-4D97-AF65-F5344CB8AC3E}">
        <p14:creationId xmlns:p14="http://schemas.microsoft.com/office/powerpoint/2010/main" val="3283844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6A28B-8D93-0868-5A1F-9D4B7C0B8FC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D09E2AD-C5AB-E125-B55F-2020DAE5FF9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8665AA5-2736-CFD9-114A-530F9C2CDCD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092F6AD-0DEB-17F6-64D6-66AAD8420BCE}"/>
              </a:ext>
            </a:extLst>
          </p:cNvPr>
          <p:cNvSpPr>
            <a:spLocks noGrp="1"/>
          </p:cNvSpPr>
          <p:nvPr>
            <p:ph type="sldNum" sz="quarter" idx="5"/>
          </p:nvPr>
        </p:nvSpPr>
        <p:spPr/>
        <p:txBody>
          <a:bodyPr/>
          <a:lstStyle/>
          <a:p>
            <a:fld id="{CD2952C0-7FD3-4907-9A16-C435DE3DA407}" type="slidenum">
              <a:rPr lang="es-ES" smtClean="0"/>
              <a:t>45</a:t>
            </a:fld>
            <a:endParaRPr lang="es-ES"/>
          </a:p>
        </p:txBody>
      </p:sp>
    </p:spTree>
    <p:extLst>
      <p:ext uri="{BB962C8B-B14F-4D97-AF65-F5344CB8AC3E}">
        <p14:creationId xmlns:p14="http://schemas.microsoft.com/office/powerpoint/2010/main" val="31668282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lt1"/>
        </a:solidFill>
        <a:effectLst/>
      </p:bgPr>
    </p:bg>
    <p:spTree>
      <p:nvGrpSpPr>
        <p:cNvPr id="1" name=""/>
        <p:cNvGrpSpPr/>
        <p:nvPr/>
      </p:nvGrpSpPr>
      <p:grpSpPr>
        <a:xfrm>
          <a:off x="0" y="0"/>
          <a:ext cx="0" cy="0"/>
          <a:chOff x="0" y="0"/>
          <a:chExt cx="0" cy="0"/>
        </a:xfrm>
      </p:grpSpPr>
      <p:pic>
        <p:nvPicPr>
          <p:cNvPr id="3" name="Google Shape;9;p2"/>
          <p:cNvPicPr/>
          <p:nvPr/>
        </p:nvPicPr>
        <p:blipFill>
          <a:blip r:embed="rId2">
            <a:alphaModFix amt="25000"/>
          </a:blip>
          <a:stretch/>
        </p:blipFill>
        <p:spPr>
          <a:xfrm>
            <a:off x="0" y="0"/>
            <a:ext cx="9143640" cy="5143320"/>
          </a:xfrm>
          <a:prstGeom prst="rect">
            <a:avLst/>
          </a:prstGeom>
          <a:noFill/>
          <a:ln w="0">
            <a:noFill/>
          </a:ln>
        </p:spPr>
      </p:pic>
      <p:sp>
        <p:nvSpPr>
          <p:cNvPr id="4"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2" name="PlaceHolder 2"/>
          <p:cNvSpPr>
            <a:spLocks noGrp="1"/>
          </p:cNvSpPr>
          <p:nvPr>
            <p:ph type="title"/>
          </p:nvPr>
        </p:nvSpPr>
        <p:spPr>
          <a:xfrm>
            <a:off x="650880" y="1983240"/>
            <a:ext cx="7841880" cy="1223640"/>
          </a:xfrm>
          <a:prstGeom prst="rect">
            <a:avLst/>
          </a:prstGeom>
          <a:noFill/>
          <a:ln w="0">
            <a:noFill/>
          </a:ln>
        </p:spPr>
        <p:txBody>
          <a:bodyPr lIns="91440" tIns="91440" rIns="91440" bIns="91440" anchor="ctr">
            <a:noAutofit/>
          </a:bodyPr>
          <a:lstStyle/>
          <a:p>
            <a:pPr indent="0">
              <a:buNone/>
            </a:pPr>
            <a:r>
              <a:rPr lang="fr-FR" sz="4800" b="0" u="none" strike="noStrike">
                <a:solidFill>
                  <a:schemeClr val="dk1"/>
                </a:solidFill>
                <a:effectLst/>
                <a:uFillTx/>
                <a:latin typeface="Arial"/>
              </a:rPr>
              <a:t>Click to edit the title text format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bg>
      <p:bgPr>
        <a:solidFill>
          <a:schemeClr val="lt1"/>
        </a:solidFill>
        <a:effectLst/>
      </p:bgPr>
    </p:bg>
    <p:spTree>
      <p:nvGrpSpPr>
        <p:cNvPr id="1" name=""/>
        <p:cNvGrpSpPr/>
        <p:nvPr/>
      </p:nvGrpSpPr>
      <p:grpSpPr>
        <a:xfrm>
          <a:off x="0" y="0"/>
          <a:ext cx="0" cy="0"/>
          <a:chOff x="0" y="0"/>
          <a:chExt cx="0" cy="0"/>
        </a:xfrm>
      </p:grpSpPr>
      <p:pic>
        <p:nvPicPr>
          <p:cNvPr id="3" name="Google Shape;51;p11"/>
          <p:cNvPicPr/>
          <p:nvPr/>
        </p:nvPicPr>
        <p:blipFill>
          <a:blip r:embed="rId2">
            <a:alphaModFix amt="25000"/>
          </a:blip>
          <a:stretch/>
        </p:blipFill>
        <p:spPr>
          <a:xfrm>
            <a:off x="0" y="0"/>
            <a:ext cx="9143640" cy="5143320"/>
          </a:xfrm>
          <a:prstGeom prst="rect">
            <a:avLst/>
          </a:prstGeom>
          <a:noFill/>
          <a:ln w="0">
            <a:noFill/>
          </a:ln>
        </p:spPr>
      </p:pic>
      <p:sp>
        <p:nvSpPr>
          <p:cNvPr id="4"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 name="PlaceHolder 2"/>
          <p:cNvSpPr>
            <a:spLocks noGrp="1"/>
          </p:cNvSpPr>
          <p:nvPr>
            <p:ph type="title"/>
          </p:nvPr>
        </p:nvSpPr>
        <p:spPr>
          <a:xfrm>
            <a:off x="1284120" y="2171880"/>
            <a:ext cx="6575760" cy="799200"/>
          </a:xfrm>
          <a:prstGeom prst="rect">
            <a:avLst/>
          </a:prstGeom>
          <a:noFill/>
          <a:ln w="0">
            <a:noFill/>
          </a:ln>
        </p:spPr>
        <p:txBody>
          <a:bodyPr lIns="91440" tIns="91440" rIns="91440" bIns="91440" anchor="ctr">
            <a:noAutofit/>
          </a:bodyPr>
          <a:lstStyle/>
          <a:p>
            <a:pPr indent="0" algn="ctr">
              <a:lnSpc>
                <a:spcPct val="100000"/>
              </a:lnSpc>
              <a:buNone/>
            </a:pPr>
            <a:r>
              <a:rPr lang="fr-FR" sz="4500" b="0" u="none" strike="noStrike">
                <a:solidFill>
                  <a:schemeClr val="dk1"/>
                </a:solidFill>
                <a:effectLst/>
                <a:uFillTx/>
                <a:latin typeface="Savate Light"/>
                <a:ea typeface="Savate Light"/>
              </a:rPr>
              <a:t>xx%</a:t>
            </a:r>
            <a:endParaRPr lang="fr-FR" sz="4500" b="0" u="none" strike="noStrike">
              <a:solidFill>
                <a:schemeClr val="dk1"/>
              </a:solidFill>
              <a:effectLst/>
              <a:uFillTx/>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USTOM_30_1">
    <p:bg>
      <p:bgPr>
        <a:solidFill>
          <a:schemeClr val="lt1"/>
        </a:solidFill>
        <a:effectLst/>
      </p:bgPr>
    </p:bg>
    <p:spTree>
      <p:nvGrpSpPr>
        <p:cNvPr id="1" name=""/>
        <p:cNvGrpSpPr/>
        <p:nvPr/>
      </p:nvGrpSpPr>
      <p:grpSpPr>
        <a:xfrm>
          <a:off x="0" y="0"/>
          <a:ext cx="0" cy="0"/>
          <a:chOff x="0" y="0"/>
          <a:chExt cx="0" cy="0"/>
        </a:xfrm>
      </p:grpSpPr>
      <p:pic>
        <p:nvPicPr>
          <p:cNvPr id="6" name="Google Shape;57;p13"/>
          <p:cNvPicPr/>
          <p:nvPr/>
        </p:nvPicPr>
        <p:blipFill>
          <a:blip r:embed="rId2">
            <a:alphaModFix amt="25000"/>
          </a:blip>
          <a:stretch/>
        </p:blipFill>
        <p:spPr>
          <a:xfrm>
            <a:off x="0" y="0"/>
            <a:ext cx="9143640" cy="5143320"/>
          </a:xfrm>
          <a:prstGeom prst="rect">
            <a:avLst/>
          </a:prstGeom>
          <a:noFill/>
          <a:ln w="0">
            <a:noFill/>
          </a:ln>
        </p:spPr>
      </p:pic>
      <p:sp>
        <p:nvSpPr>
          <p:cNvPr id="7" name="PlaceHolder 1"/>
          <p:cNvSpPr>
            <a:spLocks noGrp="1"/>
          </p:cNvSpPr>
          <p:nvPr>
            <p:ph type="body"/>
          </p:nvPr>
        </p:nvSpPr>
        <p:spPr>
          <a:xfrm>
            <a:off x="4582800" y="6480"/>
            <a:ext cx="45608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8" name="PlaceHolder 2"/>
          <p:cNvSpPr>
            <a:spLocks noGrp="1"/>
          </p:cNvSpPr>
          <p:nvPr>
            <p:ph type="title"/>
          </p:nvPr>
        </p:nvSpPr>
        <p:spPr>
          <a:xfrm>
            <a:off x="5325480" y="1720800"/>
            <a:ext cx="3075840" cy="1701720"/>
          </a:xfrm>
          <a:prstGeom prst="rect">
            <a:avLst/>
          </a:prstGeom>
          <a:noFill/>
          <a:ln w="0">
            <a:noFill/>
          </a:ln>
        </p:spPr>
        <p:txBody>
          <a:bodyPr lIns="91440" tIns="91440" rIns="91440" bIns="91440" anchor="ctr">
            <a:noAutofit/>
          </a:bodyPr>
          <a:lstStyle/>
          <a:p>
            <a:pPr indent="0">
              <a:buNone/>
            </a:pPr>
            <a:r>
              <a:rPr lang="fr-FR" sz="3000" b="0" u="none" strike="noStrike">
                <a:solidFill>
                  <a:schemeClr val="dk1"/>
                </a:solidFill>
                <a:effectLst/>
                <a:uFillTx/>
                <a:latin typeface="Arial"/>
              </a:rPr>
              <a:t>Click to edit the title text format</a:t>
            </a:r>
          </a:p>
        </p:txBody>
      </p:sp>
      <p:sp>
        <p:nvSpPr>
          <p:cNvPr id="9" name="PlaceHolder 3"/>
          <p:cNvSpPr>
            <a:spLocks noGrp="1"/>
          </p:cNvSpPr>
          <p:nvPr>
            <p:ph type="title"/>
          </p:nvPr>
        </p:nvSpPr>
        <p:spPr>
          <a:xfrm>
            <a:off x="228600" y="16128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0" name="PlaceHolder 4"/>
          <p:cNvSpPr>
            <a:spLocks noGrp="1"/>
          </p:cNvSpPr>
          <p:nvPr>
            <p:ph type="title"/>
          </p:nvPr>
        </p:nvSpPr>
        <p:spPr>
          <a:xfrm>
            <a:off x="228600" y="70272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1" name="PlaceHolder 5"/>
          <p:cNvSpPr>
            <a:spLocks noGrp="1"/>
          </p:cNvSpPr>
          <p:nvPr>
            <p:ph type="title"/>
          </p:nvPr>
        </p:nvSpPr>
        <p:spPr>
          <a:xfrm>
            <a:off x="228600" y="206784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2" name="PlaceHolder 6"/>
          <p:cNvSpPr>
            <a:spLocks noGrp="1"/>
          </p:cNvSpPr>
          <p:nvPr>
            <p:ph type="title"/>
          </p:nvPr>
        </p:nvSpPr>
        <p:spPr>
          <a:xfrm>
            <a:off x="228600" y="252252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3" name="PlaceHolder 7"/>
          <p:cNvSpPr>
            <a:spLocks noGrp="1"/>
          </p:cNvSpPr>
          <p:nvPr>
            <p:ph type="title"/>
          </p:nvPr>
        </p:nvSpPr>
        <p:spPr>
          <a:xfrm>
            <a:off x="228600" y="2484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4" name="PlaceHolder 8"/>
          <p:cNvSpPr>
            <a:spLocks noGrp="1"/>
          </p:cNvSpPr>
          <p:nvPr>
            <p:ph type="title"/>
          </p:nvPr>
        </p:nvSpPr>
        <p:spPr>
          <a:xfrm>
            <a:off x="228600" y="115776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5" name="PlaceHolder 9"/>
          <p:cNvSpPr>
            <a:spLocks noGrp="1"/>
          </p:cNvSpPr>
          <p:nvPr>
            <p:ph type="title"/>
          </p:nvPr>
        </p:nvSpPr>
        <p:spPr>
          <a:xfrm>
            <a:off x="228600" y="297756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16" name="PlaceHolder 10"/>
          <p:cNvSpPr>
            <a:spLocks noGrp="1"/>
          </p:cNvSpPr>
          <p:nvPr>
            <p:ph type="title"/>
          </p:nvPr>
        </p:nvSpPr>
        <p:spPr>
          <a:xfrm>
            <a:off x="228600" y="3432600"/>
            <a:ext cx="836280" cy="310320"/>
          </a:xfrm>
          <a:prstGeom prst="rect">
            <a:avLst/>
          </a:prstGeom>
          <a:noFill/>
          <a:ln w="0">
            <a:noFill/>
          </a:ln>
        </p:spPr>
        <p:txBody>
          <a:bodyPr lIns="91440" tIns="91440" rIns="91440" bIns="91440" anchor="ctr">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CUSTOM">
    <p:bg>
      <p:bgPr>
        <a:solidFill>
          <a:schemeClr val="lt1"/>
        </a:solidFill>
        <a:effectLst/>
      </p:bgPr>
    </p:bg>
    <p:spTree>
      <p:nvGrpSpPr>
        <p:cNvPr id="1" name=""/>
        <p:cNvGrpSpPr/>
        <p:nvPr/>
      </p:nvGrpSpPr>
      <p:grpSpPr>
        <a:xfrm>
          <a:off x="0" y="0"/>
          <a:ext cx="0" cy="0"/>
          <a:chOff x="0" y="0"/>
          <a:chExt cx="0" cy="0"/>
        </a:xfrm>
      </p:grpSpPr>
      <p:pic>
        <p:nvPicPr>
          <p:cNvPr id="17" name="Google Shape;77;p14"/>
          <p:cNvPicPr/>
          <p:nvPr/>
        </p:nvPicPr>
        <p:blipFill>
          <a:blip r:embed="rId2">
            <a:alphaModFix amt="25000"/>
          </a:blip>
          <a:stretch/>
        </p:blipFill>
        <p:spPr>
          <a:xfrm>
            <a:off x="0" y="0"/>
            <a:ext cx="9143640" cy="5143320"/>
          </a:xfrm>
          <a:prstGeom prst="rect">
            <a:avLst/>
          </a:prstGeom>
          <a:noFill/>
          <a:ln w="0">
            <a:noFill/>
          </a:ln>
        </p:spPr>
      </p:pic>
      <p:sp>
        <p:nvSpPr>
          <p:cNvPr id="18" name="PlaceHolder 1"/>
          <p:cNvSpPr>
            <a:spLocks noGrp="1"/>
          </p:cNvSpPr>
          <p:nvPr>
            <p:ph type="title"/>
          </p:nvPr>
        </p:nvSpPr>
        <p:spPr>
          <a:xfrm>
            <a:off x="704880" y="3769560"/>
            <a:ext cx="5562360" cy="698040"/>
          </a:xfrm>
          <a:prstGeom prst="rect">
            <a:avLst/>
          </a:prstGeom>
          <a:noFill/>
          <a:ln w="0">
            <a:noFill/>
          </a:ln>
        </p:spPr>
        <p:txBody>
          <a:bodyPr lIns="91440" tIns="91440" rIns="91440" bIns="91440" anchor="ctr">
            <a:noAutofit/>
          </a:bodyPr>
          <a:lstStyle/>
          <a:p>
            <a:pPr indent="0">
              <a:buNone/>
            </a:pPr>
            <a:r>
              <a:rPr lang="fr-FR" sz="4000" b="0" u="none" strike="noStrike">
                <a:solidFill>
                  <a:schemeClr val="dk1"/>
                </a:solidFill>
                <a:effectLst/>
                <a:uFillTx/>
                <a:latin typeface="Arial"/>
              </a:rPr>
              <a:t>Click to edit the title text format</a:t>
            </a:r>
          </a:p>
        </p:txBody>
      </p:sp>
      <p:sp>
        <p:nvSpPr>
          <p:cNvPr id="19"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CUSTOM_25_1_1_1_1">
    <p:bg>
      <p:bgPr>
        <a:solidFill>
          <a:schemeClr val="lt1"/>
        </a:solidFill>
        <a:effectLst/>
      </p:bgPr>
    </p:bg>
    <p:spTree>
      <p:nvGrpSpPr>
        <p:cNvPr id="1" name=""/>
        <p:cNvGrpSpPr/>
        <p:nvPr/>
      </p:nvGrpSpPr>
      <p:grpSpPr>
        <a:xfrm>
          <a:off x="0" y="0"/>
          <a:ext cx="0" cy="0"/>
          <a:chOff x="0" y="0"/>
          <a:chExt cx="0" cy="0"/>
        </a:xfrm>
      </p:grpSpPr>
      <p:pic>
        <p:nvPicPr>
          <p:cNvPr id="20" name="Google Shape;81;p15"/>
          <p:cNvPicPr/>
          <p:nvPr/>
        </p:nvPicPr>
        <p:blipFill>
          <a:blip r:embed="rId2">
            <a:alphaModFix amt="25000"/>
          </a:blip>
          <a:stretch/>
        </p:blipFill>
        <p:spPr>
          <a:xfrm>
            <a:off x="0" y="0"/>
            <a:ext cx="9143640" cy="5143320"/>
          </a:xfrm>
          <a:prstGeom prst="rect">
            <a:avLst/>
          </a:prstGeom>
          <a:noFill/>
          <a:ln w="0">
            <a:noFill/>
          </a:ln>
        </p:spPr>
      </p:pic>
      <p:sp>
        <p:nvSpPr>
          <p:cNvPr id="21" name="PlaceHolder 1"/>
          <p:cNvSpPr>
            <a:spLocks noGrp="1"/>
          </p:cNvSpPr>
          <p:nvPr>
            <p:ph type="title"/>
          </p:nvPr>
        </p:nvSpPr>
        <p:spPr>
          <a:xfrm>
            <a:off x="2400480" y="3510720"/>
            <a:ext cx="4343040" cy="121572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
        <p:nvSpPr>
          <p:cNvPr id="22" name="PlaceHolder 2"/>
          <p:cNvSpPr>
            <a:spLocks noGrp="1"/>
          </p:cNvSpPr>
          <p:nvPr>
            <p:ph type="body"/>
          </p:nvPr>
        </p:nvSpPr>
        <p:spPr>
          <a:xfrm>
            <a:off x="5114880" y="342360"/>
            <a:ext cx="3685680" cy="2228760"/>
          </a:xfrm>
          <a:prstGeom prst="rect">
            <a:avLst/>
          </a:prstGeom>
          <a:noFill/>
          <a:ln w="0">
            <a:noFill/>
          </a:ln>
        </p:spPr>
        <p:txBody>
          <a:bodyPr lIns="90000" tIns="45000" rIns="90000" bIns="45000" anchor="t">
            <a:normAutofit fontScale="775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ITLE_ONLY_1">
    <p:bg>
      <p:bgPr>
        <a:solidFill>
          <a:schemeClr val="lt1"/>
        </a:solidFill>
        <a:effectLst/>
      </p:bgPr>
    </p:bg>
    <p:spTree>
      <p:nvGrpSpPr>
        <p:cNvPr id="1" name=""/>
        <p:cNvGrpSpPr/>
        <p:nvPr/>
      </p:nvGrpSpPr>
      <p:grpSpPr>
        <a:xfrm>
          <a:off x="0" y="0"/>
          <a:ext cx="0" cy="0"/>
          <a:chOff x="0" y="0"/>
          <a:chExt cx="0" cy="0"/>
        </a:xfrm>
      </p:grpSpPr>
      <p:pic>
        <p:nvPicPr>
          <p:cNvPr id="23" name="Google Shape;86;p16"/>
          <p:cNvPicPr/>
          <p:nvPr/>
        </p:nvPicPr>
        <p:blipFill>
          <a:blip r:embed="rId2">
            <a:alphaModFix amt="25000"/>
          </a:blip>
          <a:stretch/>
        </p:blipFill>
        <p:spPr>
          <a:xfrm>
            <a:off x="0" y="0"/>
            <a:ext cx="9143640" cy="5143320"/>
          </a:xfrm>
          <a:prstGeom prst="rect">
            <a:avLst/>
          </a:prstGeom>
          <a:noFill/>
          <a:ln w="0">
            <a:noFill/>
          </a:ln>
        </p:spPr>
      </p:pic>
      <p:sp>
        <p:nvSpPr>
          <p:cNvPr id="24" name="PlaceHolder 1"/>
          <p:cNvSpPr>
            <a:spLocks noGrp="1"/>
          </p:cNvSpPr>
          <p:nvPr>
            <p:ph type="title"/>
          </p:nvPr>
        </p:nvSpPr>
        <p:spPr>
          <a:xfrm>
            <a:off x="228600" y="189000"/>
            <a:ext cx="760032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_1_1_1_2">
    <p:bg>
      <p:bgPr>
        <a:solidFill>
          <a:schemeClr val="lt1"/>
        </a:solidFill>
        <a:effectLst/>
      </p:bgPr>
    </p:bg>
    <p:spTree>
      <p:nvGrpSpPr>
        <p:cNvPr id="1" name=""/>
        <p:cNvGrpSpPr/>
        <p:nvPr/>
      </p:nvGrpSpPr>
      <p:grpSpPr>
        <a:xfrm>
          <a:off x="0" y="0"/>
          <a:ext cx="0" cy="0"/>
          <a:chOff x="0" y="0"/>
          <a:chExt cx="0" cy="0"/>
        </a:xfrm>
      </p:grpSpPr>
      <p:pic>
        <p:nvPicPr>
          <p:cNvPr id="25" name="Google Shape;89;p17"/>
          <p:cNvPicPr/>
          <p:nvPr/>
        </p:nvPicPr>
        <p:blipFill>
          <a:blip r:embed="rId2">
            <a:alphaModFix amt="25000"/>
          </a:blip>
          <a:stretch/>
        </p:blipFill>
        <p:spPr>
          <a:xfrm>
            <a:off x="0" y="0"/>
            <a:ext cx="9143640" cy="5143320"/>
          </a:xfrm>
          <a:prstGeom prst="rect">
            <a:avLst/>
          </a:prstGeom>
          <a:noFill/>
          <a:ln w="0">
            <a:noFill/>
          </a:ln>
        </p:spPr>
      </p:pic>
      <p:sp>
        <p:nvSpPr>
          <p:cNvPr id="26" name="PlaceHolder 1"/>
          <p:cNvSpPr>
            <a:spLocks noGrp="1"/>
          </p:cNvSpPr>
          <p:nvPr>
            <p:ph type="title"/>
          </p:nvPr>
        </p:nvSpPr>
        <p:spPr>
          <a:xfrm>
            <a:off x="3308760" y="228600"/>
            <a:ext cx="678600" cy="40212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7" name="PlaceHolder 2"/>
          <p:cNvSpPr>
            <a:spLocks noGrp="1"/>
          </p:cNvSpPr>
          <p:nvPr>
            <p:ph type="title"/>
          </p:nvPr>
        </p:nvSpPr>
        <p:spPr>
          <a:xfrm>
            <a:off x="243360" y="228960"/>
            <a:ext cx="677520" cy="40176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8" name="PlaceHolder 3"/>
          <p:cNvSpPr>
            <a:spLocks noGrp="1"/>
          </p:cNvSpPr>
          <p:nvPr>
            <p:ph type="title"/>
          </p:nvPr>
        </p:nvSpPr>
        <p:spPr>
          <a:xfrm>
            <a:off x="6375240" y="228600"/>
            <a:ext cx="678600" cy="402120"/>
          </a:xfrm>
          <a:prstGeom prst="rect">
            <a:avLst/>
          </a:prstGeom>
          <a:noFill/>
          <a:ln w="0">
            <a:noFill/>
          </a:ln>
        </p:spPr>
        <p:txBody>
          <a:bodyPr lIns="91440" tIns="91440" rIns="91440" bIns="91440" anchor="b">
            <a:noAutofit/>
          </a:bodyPr>
          <a:lstStyle/>
          <a:p>
            <a:pPr indent="0">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29" name="PlaceHolder 4"/>
          <p:cNvSpPr>
            <a:spLocks noGrp="1"/>
          </p:cNvSpPr>
          <p:nvPr>
            <p:ph type="title"/>
          </p:nvPr>
        </p:nvSpPr>
        <p:spPr>
          <a:xfrm>
            <a:off x="2241000" y="3498120"/>
            <a:ext cx="4899600" cy="1289160"/>
          </a:xfrm>
          <a:prstGeom prst="rect">
            <a:avLst/>
          </a:prstGeom>
          <a:noFill/>
          <a:ln w="0">
            <a:noFill/>
          </a:ln>
        </p:spPr>
        <p:txBody>
          <a:bodyPr lIns="91440" tIns="91440" rIns="91440" bIns="91440" anchor="ctr">
            <a:noAutofit/>
          </a:bodyPr>
          <a:lstStyle/>
          <a:p>
            <a:pPr indent="0">
              <a:buNone/>
            </a:pPr>
            <a:r>
              <a:rPr lang="fr-FR" sz="2600" b="0" u="none" strike="noStrike">
                <a:solidFill>
                  <a:schemeClr val="dk1"/>
                </a:solidFill>
                <a:effectLst/>
                <a:uFillTx/>
                <a:latin typeface="Arial"/>
              </a:rPr>
              <a:t>Click to edit the title text format</a:t>
            </a:r>
          </a:p>
        </p:txBody>
      </p:sp>
      <p:sp>
        <p:nvSpPr>
          <p:cNvPr id="30" name="PlaceHolder 5"/>
          <p:cNvSpPr>
            <a:spLocks noGrp="1"/>
          </p:cNvSpPr>
          <p:nvPr>
            <p:ph type="body"/>
          </p:nvPr>
        </p:nvSpPr>
        <p:spPr>
          <a:xfrm>
            <a:off x="0" y="3161160"/>
            <a:ext cx="9143640" cy="19825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USTOM_23_1">
    <p:bg>
      <p:bgPr>
        <a:solidFill>
          <a:schemeClr val="lt1"/>
        </a:solidFill>
        <a:effectLst/>
      </p:bgPr>
    </p:bg>
    <p:spTree>
      <p:nvGrpSpPr>
        <p:cNvPr id="1" name=""/>
        <p:cNvGrpSpPr/>
        <p:nvPr/>
      </p:nvGrpSpPr>
      <p:grpSpPr>
        <a:xfrm>
          <a:off x="0" y="0"/>
          <a:ext cx="0" cy="0"/>
          <a:chOff x="0" y="0"/>
          <a:chExt cx="0" cy="0"/>
        </a:xfrm>
      </p:grpSpPr>
      <p:pic>
        <p:nvPicPr>
          <p:cNvPr id="31" name="Google Shape;99;p18"/>
          <p:cNvPicPr/>
          <p:nvPr/>
        </p:nvPicPr>
        <p:blipFill>
          <a:blip r:embed="rId2">
            <a:alphaModFix amt="25000"/>
          </a:blip>
          <a:stretch/>
        </p:blipFill>
        <p:spPr>
          <a:xfrm>
            <a:off x="0" y="0"/>
            <a:ext cx="9143640" cy="5143320"/>
          </a:xfrm>
          <a:prstGeom prst="rect">
            <a:avLst/>
          </a:prstGeom>
          <a:noFill/>
          <a:ln w="0">
            <a:noFill/>
          </a:ln>
        </p:spPr>
      </p:pic>
      <p:sp>
        <p:nvSpPr>
          <p:cNvPr id="32" name="PlaceHolder 1"/>
          <p:cNvSpPr>
            <a:spLocks noGrp="1"/>
          </p:cNvSpPr>
          <p:nvPr>
            <p:ph type="title"/>
          </p:nvPr>
        </p:nvSpPr>
        <p:spPr>
          <a:xfrm>
            <a:off x="228600" y="191880"/>
            <a:ext cx="760032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33" name="PlaceHolder 2"/>
          <p:cNvSpPr>
            <a:spLocks noGrp="1"/>
          </p:cNvSpPr>
          <p:nvPr>
            <p:ph type="title"/>
          </p:nvPr>
        </p:nvSpPr>
        <p:spPr>
          <a:xfrm>
            <a:off x="4574880" y="3948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4" name="PlaceHolder 3"/>
          <p:cNvSpPr>
            <a:spLocks noGrp="1"/>
          </p:cNvSpPr>
          <p:nvPr>
            <p:ph type="title"/>
          </p:nvPr>
        </p:nvSpPr>
        <p:spPr>
          <a:xfrm>
            <a:off x="4574880" y="130284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5" name="PlaceHolder 4"/>
          <p:cNvSpPr>
            <a:spLocks noGrp="1"/>
          </p:cNvSpPr>
          <p:nvPr>
            <p:ph type="title"/>
          </p:nvPr>
        </p:nvSpPr>
        <p:spPr>
          <a:xfrm>
            <a:off x="229680" y="130284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6" name="PlaceHolder 5"/>
          <p:cNvSpPr>
            <a:spLocks noGrp="1"/>
          </p:cNvSpPr>
          <p:nvPr>
            <p:ph type="title"/>
          </p:nvPr>
        </p:nvSpPr>
        <p:spPr>
          <a:xfrm>
            <a:off x="229680" y="3948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7" name="PlaceHolder 6"/>
          <p:cNvSpPr>
            <a:spLocks noGrp="1"/>
          </p:cNvSpPr>
          <p:nvPr>
            <p:ph type="title"/>
          </p:nvPr>
        </p:nvSpPr>
        <p:spPr>
          <a:xfrm>
            <a:off x="4574880" y="2625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
        <p:nvSpPr>
          <p:cNvPr id="38" name="PlaceHolder 7"/>
          <p:cNvSpPr>
            <a:spLocks noGrp="1"/>
          </p:cNvSpPr>
          <p:nvPr>
            <p:ph type="title"/>
          </p:nvPr>
        </p:nvSpPr>
        <p:spPr>
          <a:xfrm>
            <a:off x="229680" y="2625480"/>
            <a:ext cx="1082880" cy="310320"/>
          </a:xfrm>
          <a:prstGeom prst="rect">
            <a:avLst/>
          </a:prstGeom>
          <a:noFill/>
          <a:ln w="0">
            <a:noFill/>
          </a:ln>
        </p:spPr>
        <p:txBody>
          <a:bodyPr lIns="91440" tIns="91440" rIns="91440" bIns="91440" anchor="t">
            <a:noAutofit/>
          </a:bodyPr>
          <a:lstStyle/>
          <a:p>
            <a:pPr indent="0" algn="r">
              <a:lnSpc>
                <a:spcPct val="100000"/>
              </a:lnSpc>
              <a:buNone/>
            </a:pPr>
            <a:r>
              <a:rPr lang="fr-FR" sz="1600" b="0" u="none" strike="noStrike">
                <a:solidFill>
                  <a:schemeClr val="dk1"/>
                </a:solidFill>
                <a:effectLst/>
                <a:uFillTx/>
                <a:latin typeface="Work Sans SemiBold"/>
                <a:ea typeface="Work Sans SemiBold"/>
              </a:rPr>
              <a:t>xx%</a:t>
            </a:r>
            <a:endParaRPr lang="fr-FR" sz="1600" b="0" u="none" strike="noStrike">
              <a:solidFill>
                <a:schemeClr val="dk1"/>
              </a:solidFill>
              <a:effectLst/>
              <a:uFillTx/>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1_1_1_1_1_1_2_1">
    <p:bg>
      <p:bgPr>
        <a:solidFill>
          <a:schemeClr val="lt1"/>
        </a:solidFill>
        <a:effectLst/>
      </p:bgPr>
    </p:bg>
    <p:spTree>
      <p:nvGrpSpPr>
        <p:cNvPr id="1" name=""/>
        <p:cNvGrpSpPr/>
        <p:nvPr/>
      </p:nvGrpSpPr>
      <p:grpSpPr>
        <a:xfrm>
          <a:off x="0" y="0"/>
          <a:ext cx="0" cy="0"/>
          <a:chOff x="0" y="0"/>
          <a:chExt cx="0" cy="0"/>
        </a:xfrm>
      </p:grpSpPr>
      <p:pic>
        <p:nvPicPr>
          <p:cNvPr id="39" name="Google Shape;114;p19"/>
          <p:cNvPicPr/>
          <p:nvPr/>
        </p:nvPicPr>
        <p:blipFill>
          <a:blip r:embed="rId2">
            <a:alphaModFix amt="25000"/>
          </a:blip>
          <a:stretch/>
        </p:blipFill>
        <p:spPr>
          <a:xfrm>
            <a:off x="0" y="0"/>
            <a:ext cx="9143640" cy="5143320"/>
          </a:xfrm>
          <a:prstGeom prst="rect">
            <a:avLst/>
          </a:prstGeom>
          <a:noFill/>
          <a:ln w="0">
            <a:noFill/>
          </a:ln>
        </p:spPr>
      </p:pic>
      <p:sp>
        <p:nvSpPr>
          <p:cNvPr id="40"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41" name="PlaceHolder 2"/>
          <p:cNvSpPr>
            <a:spLocks noGrp="1"/>
          </p:cNvSpPr>
          <p:nvPr>
            <p:ph type="title"/>
          </p:nvPr>
        </p:nvSpPr>
        <p:spPr>
          <a:xfrm>
            <a:off x="228600" y="3836520"/>
            <a:ext cx="3800160" cy="754560"/>
          </a:xfrm>
          <a:prstGeom prst="rect">
            <a:avLst/>
          </a:prstGeom>
          <a:noFill/>
          <a:ln w="0">
            <a:noFill/>
          </a:ln>
        </p:spPr>
        <p:txBody>
          <a:bodyPr lIns="91440" tIns="91440" rIns="91440" bIns="91440" anchor="b">
            <a:noAutofit/>
          </a:bodyPr>
          <a:lstStyle/>
          <a:p>
            <a:pPr indent="0" algn="ctr">
              <a:lnSpc>
                <a:spcPct val="100000"/>
              </a:lnSpc>
              <a:buNone/>
            </a:pPr>
            <a:r>
              <a:rPr lang="fr-FR" sz="4000" b="0" u="none" strike="noStrike">
                <a:solidFill>
                  <a:schemeClr val="dk1"/>
                </a:solidFill>
                <a:effectLst/>
                <a:uFillTx/>
                <a:latin typeface="Savate Light"/>
                <a:ea typeface="Savate Light"/>
              </a:rPr>
              <a:t>xx%</a:t>
            </a:r>
            <a:endParaRPr lang="fr-FR" sz="4000" b="0" u="none" strike="noStrike">
              <a:solidFill>
                <a:schemeClr val="dk1"/>
              </a:solidFill>
              <a:effectLst/>
              <a:uFillTx/>
              <a:latin typeface="Arial"/>
            </a:endParaRPr>
          </a:p>
        </p:txBody>
      </p:sp>
      <p:sp>
        <p:nvSpPr>
          <p:cNvPr id="42" name="PlaceHolder 3"/>
          <p:cNvSpPr>
            <a:spLocks noGrp="1"/>
          </p:cNvSpPr>
          <p:nvPr>
            <p:ph type="title"/>
          </p:nvPr>
        </p:nvSpPr>
        <p:spPr>
          <a:xfrm>
            <a:off x="5122440" y="3836520"/>
            <a:ext cx="3792960" cy="754560"/>
          </a:xfrm>
          <a:prstGeom prst="rect">
            <a:avLst/>
          </a:prstGeom>
          <a:noFill/>
          <a:ln w="0">
            <a:noFill/>
          </a:ln>
        </p:spPr>
        <p:txBody>
          <a:bodyPr lIns="91440" tIns="91440" rIns="91440" bIns="91440" anchor="b">
            <a:noAutofit/>
          </a:bodyPr>
          <a:lstStyle/>
          <a:p>
            <a:pPr indent="0" algn="ctr">
              <a:lnSpc>
                <a:spcPct val="100000"/>
              </a:lnSpc>
              <a:buNone/>
            </a:pPr>
            <a:r>
              <a:rPr lang="fr-FR" sz="4000" b="0" u="none" strike="noStrike">
                <a:solidFill>
                  <a:schemeClr val="dk1"/>
                </a:solidFill>
                <a:effectLst/>
                <a:uFillTx/>
                <a:latin typeface="Savate Light"/>
                <a:ea typeface="Savate Light"/>
              </a:rPr>
              <a:t>xx%</a:t>
            </a:r>
            <a:endParaRPr lang="fr-FR" sz="4000" b="0" u="none" strike="noStrike">
              <a:solidFill>
                <a:schemeClr val="dk1"/>
              </a:solidFill>
              <a:effectLst/>
              <a:uFillTx/>
              <a:latin typeface="Arial"/>
            </a:endParaRPr>
          </a:p>
        </p:txBody>
      </p:sp>
      <p:sp>
        <p:nvSpPr>
          <p:cNvPr id="43" name="PlaceHolder 4"/>
          <p:cNvSpPr>
            <a:spLocks noGrp="1"/>
          </p:cNvSpPr>
          <p:nvPr>
            <p:ph type="title"/>
          </p:nvPr>
        </p:nvSpPr>
        <p:spPr>
          <a:xfrm>
            <a:off x="228600" y="1699560"/>
            <a:ext cx="8686800" cy="57240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USTOM_3_1">
    <p:bg>
      <p:bgPr>
        <a:solidFill>
          <a:schemeClr val="lt1"/>
        </a:solidFill>
        <a:effectLst/>
      </p:bgPr>
    </p:bg>
    <p:spTree>
      <p:nvGrpSpPr>
        <p:cNvPr id="1" name=""/>
        <p:cNvGrpSpPr/>
        <p:nvPr/>
      </p:nvGrpSpPr>
      <p:grpSpPr>
        <a:xfrm>
          <a:off x="0" y="0"/>
          <a:ext cx="0" cy="0"/>
          <a:chOff x="0" y="0"/>
          <a:chExt cx="0" cy="0"/>
        </a:xfrm>
      </p:grpSpPr>
      <p:pic>
        <p:nvPicPr>
          <p:cNvPr id="44" name="Google Shape;122;p20"/>
          <p:cNvPicPr/>
          <p:nvPr/>
        </p:nvPicPr>
        <p:blipFill>
          <a:blip r:embed="rId2">
            <a:alphaModFix amt="25000"/>
          </a:blip>
          <a:stretch/>
        </p:blipFill>
        <p:spPr>
          <a:xfrm>
            <a:off x="0" y="0"/>
            <a:ext cx="9143640" cy="5143320"/>
          </a:xfrm>
          <a:prstGeom prst="rect">
            <a:avLst/>
          </a:prstGeom>
          <a:noFill/>
          <a:ln w="0">
            <a:noFill/>
          </a:ln>
        </p:spPr>
      </p:pic>
      <p:sp>
        <p:nvSpPr>
          <p:cNvPr id="45" name="PlaceHolder 1"/>
          <p:cNvSpPr>
            <a:spLocks noGrp="1"/>
          </p:cNvSpPr>
          <p:nvPr>
            <p:ph type="title"/>
          </p:nvPr>
        </p:nvSpPr>
        <p:spPr>
          <a:xfrm>
            <a:off x="1314360" y="704880"/>
            <a:ext cx="6514920" cy="1058400"/>
          </a:xfrm>
          <a:prstGeom prst="rect">
            <a:avLst/>
          </a:prstGeom>
          <a:noFill/>
          <a:ln w="0">
            <a:noFill/>
          </a:ln>
        </p:spPr>
        <p:txBody>
          <a:bodyPr lIns="91440" tIns="91440" rIns="91440" bIns="91440" anchor="ctr">
            <a:noAutofit/>
          </a:bodyPr>
          <a:lstStyle/>
          <a:p>
            <a:pPr indent="0">
              <a:buNone/>
            </a:pPr>
            <a:r>
              <a:rPr lang="fr-FR" sz="4500" b="0" u="none" strike="noStrike">
                <a:solidFill>
                  <a:schemeClr val="dk1"/>
                </a:solidFill>
                <a:effectLst/>
                <a:uFillTx/>
                <a:latin typeface="Arial"/>
              </a:rPr>
              <a:t>Click to edit the title text format</a:t>
            </a:r>
          </a:p>
        </p:txBody>
      </p:sp>
      <p:sp>
        <p:nvSpPr>
          <p:cNvPr id="46" name="Google Shape;125;p20"/>
          <p:cNvSpPr/>
          <p:nvPr/>
        </p:nvSpPr>
        <p:spPr>
          <a:xfrm>
            <a:off x="4572000" y="4125600"/>
            <a:ext cx="4252680" cy="5558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defTabSz="914400">
              <a:lnSpc>
                <a:spcPct val="100000"/>
              </a:lnSpc>
              <a:tabLst>
                <a:tab pos="0" algn="l"/>
              </a:tabLst>
            </a:pPr>
            <a:r>
              <a:rPr lang="en" sz="1000" b="1" u="none" strike="noStrike">
                <a:solidFill>
                  <a:schemeClr val="dk1"/>
                </a:solidFill>
                <a:effectLst/>
                <a:uFillTx/>
                <a:latin typeface="Work Sans"/>
                <a:ea typeface="Work Sans"/>
              </a:rPr>
              <a:t>CREDITS:</a:t>
            </a:r>
            <a:r>
              <a:rPr lang="en" sz="1000" b="0" u="none" strike="noStrike">
                <a:solidFill>
                  <a:schemeClr val="dk1"/>
                </a:solidFill>
                <a:effectLst/>
                <a:uFillTx/>
                <a:latin typeface="Work Sans"/>
                <a:ea typeface="Work Sans"/>
              </a:rPr>
              <a:t> This presentation template was created by </a:t>
            </a:r>
            <a:r>
              <a:rPr lang="en" sz="1000" b="1" u="sng" strike="noStrike">
                <a:solidFill>
                  <a:schemeClr val="hlink"/>
                </a:solidFill>
                <a:effectLst/>
                <a:uFillTx/>
                <a:latin typeface="Work Sans"/>
                <a:ea typeface="Work Sans"/>
                <a:hlinkClick r:id="rId3"/>
              </a:rPr>
              <a:t>Slidesgo</a:t>
            </a:r>
            <a:r>
              <a:rPr lang="en" sz="1000" b="0" u="none" strike="noStrike">
                <a:solidFill>
                  <a:schemeClr val="dk1"/>
                </a:solidFill>
                <a:effectLst/>
                <a:uFillTx/>
                <a:latin typeface="Work Sans"/>
                <a:ea typeface="Work Sans"/>
              </a:rPr>
              <a:t>, and includes icons, infographics &amp; images by </a:t>
            </a:r>
            <a:r>
              <a:rPr lang="en" sz="1000" b="1" u="sng" strike="noStrike">
                <a:solidFill>
                  <a:schemeClr val="hlink"/>
                </a:solidFill>
                <a:effectLst/>
                <a:uFillTx/>
                <a:latin typeface="Work Sans"/>
                <a:ea typeface="Work Sans"/>
                <a:hlinkClick r:id="rId4"/>
              </a:rPr>
              <a:t>Freepik</a:t>
            </a:r>
            <a:r>
              <a:rPr lang="en" sz="1000" b="0" u="none" strike="noStrike">
                <a:solidFill>
                  <a:schemeClr val="dk1"/>
                </a:solidFill>
                <a:effectLst/>
                <a:uFillTx/>
                <a:latin typeface="Work Sans"/>
                <a:ea typeface="Work Sans"/>
              </a:rPr>
              <a:t> </a:t>
            </a:r>
            <a:endParaRPr lang="en-US" sz="1000" b="0" u="none" strike="noStrike">
              <a:solidFill>
                <a:srgbClr val="FFFFFF"/>
              </a:solidFill>
              <a:effectLst/>
              <a:uFillTx/>
              <a:latin typeface="OpenSymbo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lt1"/>
        </a:solidFill>
        <a:effectLst/>
      </p:bgPr>
    </p:bg>
    <p:spTree>
      <p:nvGrpSpPr>
        <p:cNvPr id="1" name=""/>
        <p:cNvGrpSpPr/>
        <p:nvPr/>
      </p:nvGrpSpPr>
      <p:grpSpPr>
        <a:xfrm>
          <a:off x="0" y="0"/>
          <a:ext cx="0" cy="0"/>
          <a:chOff x="0" y="0"/>
          <a:chExt cx="0" cy="0"/>
        </a:xfrm>
      </p:grpSpPr>
      <p:pic>
        <p:nvPicPr>
          <p:cNvPr id="47" name="Google Shape;14;p3"/>
          <p:cNvPicPr/>
          <p:nvPr/>
        </p:nvPicPr>
        <p:blipFill>
          <a:blip r:embed="rId2">
            <a:alphaModFix amt="25000"/>
          </a:blip>
          <a:stretch/>
        </p:blipFill>
        <p:spPr>
          <a:xfrm>
            <a:off x="0" y="0"/>
            <a:ext cx="9143640" cy="5143320"/>
          </a:xfrm>
          <a:prstGeom prst="rect">
            <a:avLst/>
          </a:prstGeom>
          <a:noFill/>
          <a:ln w="0">
            <a:noFill/>
          </a:ln>
        </p:spPr>
      </p:pic>
      <p:sp>
        <p:nvSpPr>
          <p:cNvPr id="48"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49" name="PlaceHolder 2"/>
          <p:cNvSpPr>
            <a:spLocks noGrp="1"/>
          </p:cNvSpPr>
          <p:nvPr>
            <p:ph type="title"/>
          </p:nvPr>
        </p:nvSpPr>
        <p:spPr>
          <a:xfrm>
            <a:off x="894240" y="704160"/>
            <a:ext cx="7355160" cy="1059840"/>
          </a:xfrm>
          <a:prstGeom prst="rect">
            <a:avLst/>
          </a:prstGeom>
          <a:noFill/>
          <a:ln w="0">
            <a:noFill/>
          </a:ln>
        </p:spPr>
        <p:txBody>
          <a:bodyPr lIns="91440" tIns="91440" rIns="91440" bIns="91440" anchor="ctr">
            <a:noAutofit/>
          </a:bodyPr>
          <a:lstStyle/>
          <a:p>
            <a:pPr indent="0">
              <a:buNone/>
            </a:pPr>
            <a:r>
              <a:rPr lang="fr-FR" sz="4800" b="0" u="none" strike="noStrike">
                <a:solidFill>
                  <a:schemeClr val="dk1"/>
                </a:solidFill>
                <a:effectLst/>
                <a:uFillTx/>
                <a:latin typeface="Arial"/>
              </a:rPr>
              <a:t>Click to edit the title text format</a:t>
            </a:r>
          </a:p>
        </p:txBody>
      </p:sp>
      <p:sp>
        <p:nvSpPr>
          <p:cNvPr id="50" name="PlaceHolder 3"/>
          <p:cNvSpPr>
            <a:spLocks noGrp="1"/>
          </p:cNvSpPr>
          <p:nvPr>
            <p:ph type="title"/>
          </p:nvPr>
        </p:nvSpPr>
        <p:spPr>
          <a:xfrm>
            <a:off x="7829640" y="3743280"/>
            <a:ext cx="1066320" cy="1171080"/>
          </a:xfrm>
          <a:prstGeom prst="rect">
            <a:avLst/>
          </a:prstGeom>
          <a:noFill/>
          <a:ln w="0">
            <a:noFill/>
          </a:ln>
        </p:spPr>
        <p:txBody>
          <a:bodyPr lIns="91440" tIns="91440" rIns="91440" bIns="91440" anchor="b">
            <a:noAutofit/>
          </a:bodyPr>
          <a:lstStyle/>
          <a:p>
            <a:pPr indent="0" algn="r">
              <a:lnSpc>
                <a:spcPct val="100000"/>
              </a:lnSpc>
              <a:buNone/>
            </a:pPr>
            <a:r>
              <a:rPr lang="fr-FR" sz="2500" b="0" u="none" strike="noStrike">
                <a:solidFill>
                  <a:schemeClr val="dk1"/>
                </a:solidFill>
                <a:effectLst/>
                <a:uFillTx/>
                <a:latin typeface="Savate Light"/>
                <a:ea typeface="Savate Light"/>
              </a:rPr>
              <a:t>xx%</a:t>
            </a:r>
            <a:endParaRPr lang="fr-FR" sz="2500" b="0" u="none" strike="noStrike">
              <a:solidFill>
                <a:schemeClr val="dk1"/>
              </a:solidFill>
              <a:effectLst/>
              <a:uFillTx/>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_1_1_1_1_1">
    <p:bg>
      <p:bgPr>
        <a:solidFill>
          <a:schemeClr val="lt1"/>
        </a:solidFill>
        <a:effectLst/>
      </p:bgPr>
    </p:bg>
    <p:spTree>
      <p:nvGrpSpPr>
        <p:cNvPr id="1" name=""/>
        <p:cNvGrpSpPr/>
        <p:nvPr/>
      </p:nvGrpSpPr>
      <p:grpSpPr>
        <a:xfrm>
          <a:off x="0" y="0"/>
          <a:ext cx="0" cy="0"/>
          <a:chOff x="0" y="0"/>
          <a:chExt cx="0" cy="0"/>
        </a:xfrm>
      </p:grpSpPr>
      <p:pic>
        <p:nvPicPr>
          <p:cNvPr id="51" name="Google Shape;127;p21"/>
          <p:cNvPicPr/>
          <p:nvPr/>
        </p:nvPicPr>
        <p:blipFill>
          <a:blip r:embed="rId2">
            <a:alphaModFix amt="25000"/>
          </a:blip>
          <a:stretch/>
        </p:blipFill>
        <p:spPr>
          <a:xfrm>
            <a:off x="0" y="0"/>
            <a:ext cx="9143640" cy="514332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_1_1_1_1_1_1_1_1">
    <p:bg>
      <p:bgPr>
        <a:solidFill>
          <a:schemeClr val="lt1"/>
        </a:solidFill>
        <a:effectLst/>
      </p:bgPr>
    </p:bg>
    <p:spTree>
      <p:nvGrpSpPr>
        <p:cNvPr id="1" name=""/>
        <p:cNvGrpSpPr/>
        <p:nvPr/>
      </p:nvGrpSpPr>
      <p:grpSpPr>
        <a:xfrm>
          <a:off x="0" y="0"/>
          <a:ext cx="0" cy="0"/>
          <a:chOff x="0" y="0"/>
          <a:chExt cx="0" cy="0"/>
        </a:xfrm>
      </p:grpSpPr>
      <p:pic>
        <p:nvPicPr>
          <p:cNvPr id="52" name="Google Shape;129;p22"/>
          <p:cNvPicPr/>
          <p:nvPr/>
        </p:nvPicPr>
        <p:blipFill>
          <a:blip r:embed="rId2">
            <a:alphaModFix amt="25000"/>
          </a:blip>
          <a:stretch/>
        </p:blipFill>
        <p:spPr>
          <a:xfrm>
            <a:off x="0" y="0"/>
            <a:ext cx="9143640" cy="5143320"/>
          </a:xfrm>
          <a:prstGeom prst="rect">
            <a:avLst/>
          </a:prstGeom>
          <a:noFill/>
          <a:ln w="0">
            <a:noFill/>
          </a:ln>
        </p:spPr>
      </p:pic>
      <p:pic>
        <p:nvPicPr>
          <p:cNvPr id="53" name="Google Shape;130;p22"/>
          <p:cNvPicPr/>
          <p:nvPr/>
        </p:nvPicPr>
        <p:blipFill>
          <a:blip r:embed="rId3">
            <a:alphaModFix amt="90000"/>
          </a:blip>
          <a:stretch/>
        </p:blipFill>
        <p:spPr>
          <a:xfrm>
            <a:off x="0" y="0"/>
            <a:ext cx="9143640" cy="514332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_AND_BODY">
    <p:bg>
      <p:bgPr>
        <a:solidFill>
          <a:schemeClr val="lt1"/>
        </a:solidFill>
        <a:effectLst/>
      </p:bgPr>
    </p:bg>
    <p:spTree>
      <p:nvGrpSpPr>
        <p:cNvPr id="1" name=""/>
        <p:cNvGrpSpPr/>
        <p:nvPr/>
      </p:nvGrpSpPr>
      <p:grpSpPr>
        <a:xfrm>
          <a:off x="0" y="0"/>
          <a:ext cx="0" cy="0"/>
          <a:chOff x="0" y="0"/>
          <a:chExt cx="0" cy="0"/>
        </a:xfrm>
      </p:grpSpPr>
      <p:pic>
        <p:nvPicPr>
          <p:cNvPr id="54" name="Google Shape;19;p4"/>
          <p:cNvPicPr/>
          <p:nvPr/>
        </p:nvPicPr>
        <p:blipFill>
          <a:blip r:embed="rId2">
            <a:alphaModFix amt="25000"/>
          </a:blip>
          <a:stretch/>
        </p:blipFill>
        <p:spPr>
          <a:xfrm>
            <a:off x="0" y="0"/>
            <a:ext cx="9143640" cy="5143320"/>
          </a:xfrm>
          <a:prstGeom prst="rect">
            <a:avLst/>
          </a:prstGeom>
          <a:noFill/>
          <a:ln w="0">
            <a:noFill/>
          </a:ln>
        </p:spPr>
      </p:pic>
      <p:sp>
        <p:nvSpPr>
          <p:cNvPr id="55" name="PlaceHolder 1"/>
          <p:cNvSpPr>
            <a:spLocks noGrp="1"/>
          </p:cNvSpPr>
          <p:nvPr>
            <p:ph type="title"/>
          </p:nvPr>
        </p:nvSpPr>
        <p:spPr>
          <a:xfrm>
            <a:off x="228600" y="191880"/>
            <a:ext cx="868644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56" name="PlaceHolder 2"/>
          <p:cNvSpPr>
            <a:spLocks noGrp="1"/>
          </p:cNvSpPr>
          <p:nvPr>
            <p:ph type="body"/>
          </p:nvPr>
        </p:nvSpPr>
        <p:spPr>
          <a:xfrm>
            <a:off x="228600" y="1498680"/>
            <a:ext cx="7703640" cy="3416040"/>
          </a:xfrm>
          <a:prstGeom prst="rect">
            <a:avLst/>
          </a:prstGeom>
          <a:noFill/>
          <a:ln w="0">
            <a:noFill/>
          </a:ln>
        </p:spPr>
        <p:txBody>
          <a:bodyPr lIns="91440" tIns="91440" rIns="91440" bIns="91440" anchor="b">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_AND_TWO_COLUMNS">
    <p:bg>
      <p:bgPr>
        <a:solidFill>
          <a:schemeClr val="lt1"/>
        </a:solidFill>
        <a:effectLst/>
      </p:bgPr>
    </p:bg>
    <p:spTree>
      <p:nvGrpSpPr>
        <p:cNvPr id="1" name=""/>
        <p:cNvGrpSpPr/>
        <p:nvPr/>
      </p:nvGrpSpPr>
      <p:grpSpPr>
        <a:xfrm>
          <a:off x="0" y="0"/>
          <a:ext cx="0" cy="0"/>
          <a:chOff x="0" y="0"/>
          <a:chExt cx="0" cy="0"/>
        </a:xfrm>
      </p:grpSpPr>
      <p:pic>
        <p:nvPicPr>
          <p:cNvPr id="57" name="Google Shape;23;p5"/>
          <p:cNvPicPr/>
          <p:nvPr/>
        </p:nvPicPr>
        <p:blipFill>
          <a:blip r:embed="rId2">
            <a:alphaModFix amt="25000"/>
          </a:blip>
          <a:stretch/>
        </p:blipFill>
        <p:spPr>
          <a:xfrm>
            <a:off x="0" y="0"/>
            <a:ext cx="9143640" cy="5143320"/>
          </a:xfrm>
          <a:prstGeom prst="rect">
            <a:avLst/>
          </a:prstGeom>
          <a:noFill/>
          <a:ln w="0">
            <a:noFill/>
          </a:ln>
        </p:spPr>
      </p:pic>
      <p:sp>
        <p:nvSpPr>
          <p:cNvPr id="58" name="PlaceHolder 1"/>
          <p:cNvSpPr>
            <a:spLocks noGrp="1"/>
          </p:cNvSpPr>
          <p:nvPr>
            <p:ph type="body"/>
          </p:nvPr>
        </p:nvSpPr>
        <p:spPr>
          <a:xfrm>
            <a:off x="0" y="0"/>
            <a:ext cx="348552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9" name="PlaceHolder 2"/>
          <p:cNvSpPr>
            <a:spLocks noGrp="1"/>
          </p:cNvSpPr>
          <p:nvPr>
            <p:ph type="title"/>
          </p:nvPr>
        </p:nvSpPr>
        <p:spPr>
          <a:xfrm>
            <a:off x="366480" y="216000"/>
            <a:ext cx="2752920" cy="128520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lt1"/>
        </a:solidFill>
        <a:effectLst/>
      </p:bgPr>
    </p:bg>
    <p:spTree>
      <p:nvGrpSpPr>
        <p:cNvPr id="1" name=""/>
        <p:cNvGrpSpPr/>
        <p:nvPr/>
      </p:nvGrpSpPr>
      <p:grpSpPr>
        <a:xfrm>
          <a:off x="0" y="0"/>
          <a:ext cx="0" cy="0"/>
          <a:chOff x="0" y="0"/>
          <a:chExt cx="0" cy="0"/>
        </a:xfrm>
      </p:grpSpPr>
      <p:pic>
        <p:nvPicPr>
          <p:cNvPr id="60" name="Google Shape;31;p6"/>
          <p:cNvPicPr/>
          <p:nvPr/>
        </p:nvPicPr>
        <p:blipFill>
          <a:blip r:embed="rId2">
            <a:alphaModFix amt="25000"/>
          </a:blip>
          <a:stretch/>
        </p:blipFill>
        <p:spPr>
          <a:xfrm>
            <a:off x="0" y="0"/>
            <a:ext cx="9143640" cy="5143320"/>
          </a:xfrm>
          <a:prstGeom prst="rect">
            <a:avLst/>
          </a:prstGeom>
          <a:noFill/>
          <a:ln w="0">
            <a:noFill/>
          </a:ln>
        </p:spPr>
      </p:pic>
      <p:sp>
        <p:nvSpPr>
          <p:cNvPr id="61" name="PlaceHolder 1"/>
          <p:cNvSpPr>
            <a:spLocks noGrp="1"/>
          </p:cNvSpPr>
          <p:nvPr>
            <p:ph type="title"/>
          </p:nvPr>
        </p:nvSpPr>
        <p:spPr>
          <a:xfrm>
            <a:off x="228600" y="189000"/>
            <a:ext cx="8686440" cy="572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62"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ONE_COLUMN_TEXT">
    <p:bg>
      <p:bgPr>
        <a:solidFill>
          <a:schemeClr val="lt1"/>
        </a:solidFill>
        <a:effectLst/>
      </p:bgPr>
    </p:bg>
    <p:spTree>
      <p:nvGrpSpPr>
        <p:cNvPr id="1" name=""/>
        <p:cNvGrpSpPr/>
        <p:nvPr/>
      </p:nvGrpSpPr>
      <p:grpSpPr>
        <a:xfrm>
          <a:off x="0" y="0"/>
          <a:ext cx="0" cy="0"/>
          <a:chOff x="0" y="0"/>
          <a:chExt cx="0" cy="0"/>
        </a:xfrm>
      </p:grpSpPr>
      <p:pic>
        <p:nvPicPr>
          <p:cNvPr id="63" name="Google Shape;34;p7"/>
          <p:cNvPicPr/>
          <p:nvPr/>
        </p:nvPicPr>
        <p:blipFill>
          <a:blip r:embed="rId2">
            <a:alphaModFix amt="25000"/>
          </a:blip>
          <a:stretch/>
        </p:blipFill>
        <p:spPr>
          <a:xfrm>
            <a:off x="0" y="0"/>
            <a:ext cx="9143640" cy="5143320"/>
          </a:xfrm>
          <a:prstGeom prst="rect">
            <a:avLst/>
          </a:prstGeom>
          <a:noFill/>
          <a:ln w="0">
            <a:noFill/>
          </a:ln>
        </p:spPr>
      </p:pic>
      <p:sp>
        <p:nvSpPr>
          <p:cNvPr id="64" name="PlaceHolder 1"/>
          <p:cNvSpPr>
            <a:spLocks noGrp="1"/>
          </p:cNvSpPr>
          <p:nvPr>
            <p:ph type="title"/>
          </p:nvPr>
        </p:nvSpPr>
        <p:spPr>
          <a:xfrm>
            <a:off x="228600" y="191880"/>
            <a:ext cx="3998160" cy="1445400"/>
          </a:xfrm>
          <a:prstGeom prst="rect">
            <a:avLst/>
          </a:prstGeom>
          <a:noFill/>
          <a:ln w="0">
            <a:noFill/>
          </a:ln>
        </p:spPr>
        <p:txBody>
          <a:bodyPr lIns="91440" tIns="91440" rIns="91440" bIns="91440" anchor="t">
            <a:noAutofit/>
          </a:bodyPr>
          <a:lstStyle/>
          <a:p>
            <a:pPr indent="0">
              <a:buNone/>
            </a:pPr>
            <a:r>
              <a:rPr lang="fr-FR" sz="2500" b="0" u="none" strike="noStrike">
                <a:solidFill>
                  <a:schemeClr val="dk1"/>
                </a:solidFill>
                <a:effectLst/>
                <a:uFillTx/>
                <a:latin typeface="Arial"/>
              </a:rPr>
              <a:t>Click to edit the title text format</a:t>
            </a:r>
          </a:p>
        </p:txBody>
      </p:sp>
      <p:sp>
        <p:nvSpPr>
          <p:cNvPr id="65" name="PlaceHolder 2"/>
          <p:cNvSpPr>
            <a:spLocks noGrp="1"/>
          </p:cNvSpPr>
          <p:nvPr>
            <p:ph type="body"/>
          </p:nvPr>
        </p:nvSpPr>
        <p:spPr>
          <a:xfrm>
            <a:off x="228600" y="2382480"/>
            <a:ext cx="3823920" cy="253224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sp>
        <p:nvSpPr>
          <p:cNvPr id="66" name="PlaceHolder 3"/>
          <p:cNvSpPr>
            <a:spLocks noGrp="1"/>
          </p:cNvSpPr>
          <p:nvPr>
            <p:ph type="body"/>
          </p:nvPr>
        </p:nvSpPr>
        <p:spPr>
          <a:xfrm>
            <a:off x="5657760" y="1400040"/>
            <a:ext cx="2171520" cy="3426120"/>
          </a:xfrm>
          <a:prstGeom prst="rect">
            <a:avLst/>
          </a:prstGeom>
          <a:noFill/>
          <a:ln w="0">
            <a:noFill/>
          </a:ln>
        </p:spPr>
        <p:txBody>
          <a:bodyPr lIns="90000" tIns="45000" rIns="90000" bIns="45000" anchor="t">
            <a:normAutofit fontScale="25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MAIN_POINT">
    <p:bg>
      <p:bgPr>
        <a:solidFill>
          <a:schemeClr val="lt1"/>
        </a:solidFill>
        <a:effectLst/>
      </p:bgPr>
    </p:bg>
    <p:spTree>
      <p:nvGrpSpPr>
        <p:cNvPr id="1" name=""/>
        <p:cNvGrpSpPr/>
        <p:nvPr/>
      </p:nvGrpSpPr>
      <p:grpSpPr>
        <a:xfrm>
          <a:off x="0" y="0"/>
          <a:ext cx="0" cy="0"/>
          <a:chOff x="0" y="0"/>
          <a:chExt cx="0" cy="0"/>
        </a:xfrm>
      </p:grpSpPr>
      <p:pic>
        <p:nvPicPr>
          <p:cNvPr id="67" name="Google Shape;39;p8"/>
          <p:cNvPicPr/>
          <p:nvPr/>
        </p:nvPicPr>
        <p:blipFill>
          <a:blip r:embed="rId2">
            <a:alphaModFix amt="25000"/>
          </a:blip>
          <a:stretch/>
        </p:blipFill>
        <p:spPr>
          <a:xfrm>
            <a:off x="0" y="0"/>
            <a:ext cx="9143640" cy="5143320"/>
          </a:xfrm>
          <a:prstGeom prst="rect">
            <a:avLst/>
          </a:prstGeom>
          <a:noFill/>
          <a:ln w="0">
            <a:noFill/>
          </a:ln>
        </p:spPr>
      </p:pic>
      <p:sp>
        <p:nvSpPr>
          <p:cNvPr id="68" name="PlaceHolder 1"/>
          <p:cNvSpPr>
            <a:spLocks noGrp="1"/>
          </p:cNvSpPr>
          <p:nvPr>
            <p:ph type="body"/>
          </p:nvPr>
        </p:nvSpPr>
        <p:spPr>
          <a:xfrm>
            <a:off x="-10440" y="0"/>
            <a:ext cx="915408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69" name="PlaceHolder 2"/>
          <p:cNvSpPr>
            <a:spLocks noGrp="1"/>
          </p:cNvSpPr>
          <p:nvPr>
            <p:ph type="title"/>
          </p:nvPr>
        </p:nvSpPr>
        <p:spPr>
          <a:xfrm>
            <a:off x="1314360" y="1400040"/>
            <a:ext cx="6514920" cy="2342880"/>
          </a:xfrm>
          <a:prstGeom prst="rect">
            <a:avLst/>
          </a:prstGeom>
          <a:noFill/>
          <a:ln w="0">
            <a:noFill/>
          </a:ln>
        </p:spPr>
        <p:txBody>
          <a:bodyPr lIns="91440" tIns="91440" rIns="91440" bIns="91440" anchor="ctr">
            <a:noAutofit/>
          </a:bodyPr>
          <a:lstStyle/>
          <a:p>
            <a:pPr indent="0">
              <a:buNone/>
            </a:pPr>
            <a:r>
              <a:rPr lang="fr-FR" sz="4500" b="0" u="none" strike="noStrike">
                <a:solidFill>
                  <a:schemeClr val="dk1"/>
                </a:solidFill>
                <a:effectLst/>
                <a:uFillTx/>
                <a:latin typeface="Arial"/>
              </a:rPr>
              <a:t>Click to edit the title text format</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SECTION_TITLE_AND_DESCRIPTION">
    <p:bg>
      <p:bgPr>
        <a:solidFill>
          <a:schemeClr val="lt1"/>
        </a:solidFill>
        <a:effectLst/>
      </p:bgPr>
    </p:bg>
    <p:spTree>
      <p:nvGrpSpPr>
        <p:cNvPr id="1" name=""/>
        <p:cNvGrpSpPr/>
        <p:nvPr/>
      </p:nvGrpSpPr>
      <p:grpSpPr>
        <a:xfrm>
          <a:off x="0" y="0"/>
          <a:ext cx="0" cy="0"/>
          <a:chOff x="0" y="0"/>
          <a:chExt cx="0" cy="0"/>
        </a:xfrm>
      </p:grpSpPr>
      <p:pic>
        <p:nvPicPr>
          <p:cNvPr id="70" name="Google Shape;43;p9"/>
          <p:cNvPicPr/>
          <p:nvPr/>
        </p:nvPicPr>
        <p:blipFill>
          <a:blip r:embed="rId2">
            <a:alphaModFix amt="25000"/>
          </a:blip>
          <a:stretch/>
        </p:blipFill>
        <p:spPr>
          <a:xfrm>
            <a:off x="0" y="0"/>
            <a:ext cx="9143640" cy="5143320"/>
          </a:xfrm>
          <a:prstGeom prst="rect">
            <a:avLst/>
          </a:prstGeom>
          <a:noFill/>
          <a:ln w="0">
            <a:noFill/>
          </a:ln>
        </p:spPr>
      </p:pic>
      <p:sp>
        <p:nvSpPr>
          <p:cNvPr id="71" name="PlaceHolder 1"/>
          <p:cNvSpPr>
            <a:spLocks noGrp="1"/>
          </p:cNvSpPr>
          <p:nvPr>
            <p:ph type="title"/>
          </p:nvPr>
        </p:nvSpPr>
        <p:spPr>
          <a:xfrm>
            <a:off x="4572000" y="3743280"/>
            <a:ext cx="4343040" cy="1171080"/>
          </a:xfrm>
          <a:prstGeom prst="rect">
            <a:avLst/>
          </a:prstGeom>
          <a:noFill/>
          <a:ln w="0">
            <a:noFill/>
          </a:ln>
        </p:spPr>
        <p:txBody>
          <a:bodyPr lIns="91440" tIns="91440" rIns="91440" bIns="91440" anchor="t">
            <a:noAutofit/>
          </a:bodyPr>
          <a:lstStyle/>
          <a:p>
            <a:pPr indent="0">
              <a:buNone/>
            </a:pPr>
            <a:r>
              <a:rPr lang="fr-FR" sz="2600" b="0" u="none" strike="noStrike">
                <a:solidFill>
                  <a:schemeClr val="dk1"/>
                </a:solidFill>
                <a:effectLst/>
                <a:uFillTx/>
                <a:latin typeface="Arial"/>
              </a:rPr>
              <a:t>Click to edit the title text format</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APTION_ONLY">
    <p:bg>
      <p:bgPr>
        <a:solidFill>
          <a:schemeClr val="lt1"/>
        </a:solidFill>
        <a:effectLst/>
      </p:bgPr>
    </p:bg>
    <p:spTree>
      <p:nvGrpSpPr>
        <p:cNvPr id="1" name=""/>
        <p:cNvGrpSpPr/>
        <p:nvPr/>
      </p:nvGrpSpPr>
      <p:grpSpPr>
        <a:xfrm>
          <a:off x="0" y="0"/>
          <a:ext cx="0" cy="0"/>
          <a:chOff x="0" y="0"/>
          <a:chExt cx="0" cy="0"/>
        </a:xfrm>
      </p:grpSpPr>
      <p:sp>
        <p:nvSpPr>
          <p:cNvPr id="72"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73" name="PlaceHolder 2"/>
          <p:cNvSpPr>
            <a:spLocks noGrp="1"/>
          </p:cNvSpPr>
          <p:nvPr>
            <p:ph type="title"/>
          </p:nvPr>
        </p:nvSpPr>
        <p:spPr>
          <a:xfrm>
            <a:off x="570960" y="3647880"/>
            <a:ext cx="3658320" cy="941040"/>
          </a:xfrm>
          <a:prstGeom prst="rect">
            <a:avLst/>
          </a:prstGeom>
          <a:noFill/>
          <a:ln w="0">
            <a:noFill/>
          </a:ln>
        </p:spPr>
        <p:txBody>
          <a:bodyPr lIns="91440" tIns="91440" rIns="91440" bIns="91440" anchor="ctr">
            <a:noAutofit/>
          </a:bodyPr>
          <a:lstStyle/>
          <a:p>
            <a:pPr indent="0">
              <a:buNone/>
            </a:pPr>
            <a:r>
              <a:rPr lang="fr-FR" sz="2500" b="0" u="none" strike="noStrike">
                <a:solidFill>
                  <a:schemeClr val="dk1"/>
                </a:solidFill>
                <a:effectLst/>
                <a:uFillTx/>
                <a:latin typeface="Arial"/>
              </a:rPr>
              <a:t>Click to edit the title text format</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simple-light-2">
    <p:bg>
      <p:bgPr>
        <a:solidFill>
          <a:schemeClr val="dk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CUSTOM_2_1">
    <p:bg>
      <p:bgPr>
        <a:solidFill>
          <a:schemeClr val="dk1"/>
        </a:solidFill>
        <a:effectLst/>
      </p:bgPr>
    </p:bg>
    <p:spTree>
      <p:nvGrpSpPr>
        <p:cNvPr id="1" name=""/>
        <p:cNvGrpSpPr/>
        <p:nvPr/>
      </p:nvGrpSpPr>
      <p:grpSpPr>
        <a:xfrm>
          <a:off x="0" y="0"/>
          <a:ext cx="0" cy="0"/>
          <a:chOff x="0" y="0"/>
          <a:chExt cx="0" cy="0"/>
        </a:xfrm>
      </p:grpSpPr>
      <p:sp>
        <p:nvSpPr>
          <p:cNvPr id="74" name="Google Shape;136;p25"/>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u="none" strike="noStrike">
              <a:solidFill>
                <a:srgbClr val="000000"/>
              </a:solidFill>
              <a:effectLst/>
              <a:uFillTx/>
              <a:latin typeface="OpenSymbol"/>
            </a:endParaRPr>
          </a:p>
        </p:txBody>
      </p:sp>
      <p:sp>
        <p:nvSpPr>
          <p:cNvPr id="75" name="PlaceHolder 1"/>
          <p:cNvSpPr>
            <a:spLocks noGrp="1"/>
          </p:cNvSpPr>
          <p:nvPr>
            <p:ph type="title"/>
          </p:nvPr>
        </p:nvSpPr>
        <p:spPr>
          <a:xfrm>
            <a:off x="713160" y="539640"/>
            <a:ext cx="771732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2_1_1">
    <p:bg>
      <p:bgPr>
        <a:solidFill>
          <a:schemeClr val="dk1"/>
        </a:solidFill>
        <a:effectLst/>
      </p:bgPr>
    </p:bg>
    <p:spTree>
      <p:nvGrpSpPr>
        <p:cNvPr id="1" name=""/>
        <p:cNvGrpSpPr/>
        <p:nvPr/>
      </p:nvGrpSpPr>
      <p:grpSpPr>
        <a:xfrm>
          <a:off x="0" y="0"/>
          <a:ext cx="0" cy="0"/>
          <a:chOff x="0" y="0"/>
          <a:chExt cx="0" cy="0"/>
        </a:xfrm>
      </p:grpSpPr>
      <p:sp>
        <p:nvSpPr>
          <p:cNvPr id="76" name="Google Shape;139;p26"/>
          <p:cNvSpPr/>
          <p:nvPr/>
        </p:nvSpPr>
        <p:spPr>
          <a:xfrm>
            <a:off x="0" y="-10440"/>
            <a:ext cx="9143640" cy="11804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gn="ctr" defTabSz="914400">
              <a:lnSpc>
                <a:spcPct val="100000"/>
              </a:lnSpc>
              <a:tabLst>
                <a:tab pos="0" algn="l"/>
              </a:tabLst>
            </a:pPr>
            <a:endParaRPr lang="en-US" sz="1800" b="0" u="none" strike="noStrike">
              <a:solidFill>
                <a:srgbClr val="000000"/>
              </a:solidFill>
              <a:effectLst/>
              <a:uFillTx/>
              <a:latin typeface="OpenSymbol"/>
            </a:endParaRPr>
          </a:p>
        </p:txBody>
      </p:sp>
      <p:sp>
        <p:nvSpPr>
          <p:cNvPr id="77" name="PlaceHolder 1"/>
          <p:cNvSpPr>
            <a:spLocks noGrp="1"/>
          </p:cNvSpPr>
          <p:nvPr>
            <p:ph type="title"/>
          </p:nvPr>
        </p:nvSpPr>
        <p:spPr>
          <a:xfrm>
            <a:off x="728640" y="539640"/>
            <a:ext cx="334728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
        <p:nvSpPr>
          <p:cNvPr id="78" name="PlaceHolder 2"/>
          <p:cNvSpPr>
            <a:spLocks noGrp="1"/>
          </p:cNvSpPr>
          <p:nvPr>
            <p:ph type="title"/>
          </p:nvPr>
        </p:nvSpPr>
        <p:spPr>
          <a:xfrm>
            <a:off x="4977720" y="539640"/>
            <a:ext cx="3458160" cy="482040"/>
          </a:xfrm>
          <a:prstGeom prst="rect">
            <a:avLst/>
          </a:prstGeom>
          <a:noFill/>
          <a:ln w="0">
            <a:noFill/>
          </a:ln>
        </p:spPr>
        <p:txBody>
          <a:bodyPr lIns="91440" tIns="91440" rIns="91440" bIns="91440" anchor="t">
            <a:noAutofit/>
          </a:bodyPr>
          <a:lstStyle/>
          <a:p>
            <a:pPr indent="0">
              <a:buNone/>
            </a:pPr>
            <a:r>
              <a:rPr lang="fr-FR" sz="2200" b="0" u="none" strike="noStrike">
                <a:solidFill>
                  <a:schemeClr val="dk1"/>
                </a:solidFill>
                <a:effectLst/>
                <a:uFillTx/>
                <a:latin typeface="Arial"/>
              </a:rPr>
              <a:t>Click to edit the title text format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mailto:survival@gmail.com" TargetMode="External"/><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17.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0.jpe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1.png"/><Relationship Id="rId7"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5.jpe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4.png"/><Relationship Id="rId9" Type="http://schemas.openxmlformats.org/officeDocument/2006/relationships/image" Target="../media/image40.jpeg"/></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11.png"/><Relationship Id="rId7"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4.png"/><Relationship Id="rId9" Type="http://schemas.openxmlformats.org/officeDocument/2006/relationships/image" Target="../media/image45.jp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jpe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24.png"/><Relationship Id="rId4" Type="http://schemas.openxmlformats.org/officeDocument/2006/relationships/image" Target="../media/image11.pn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1.png"/><Relationship Id="rId7" Type="http://schemas.openxmlformats.org/officeDocument/2006/relationships/image" Target="../media/image52.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55.jpeg"/></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jpe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59.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2.jpe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hyperlink" Target="https://1drv.ms/x/c/7a81884ef946085d/IQAr1QjGtiFzR4HOrRMIZpArAU4-Hw5sTtBPlwi9_BSoNLc?e=qYe3Yi"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74.jpeg"/><Relationship Id="rId3" Type="http://schemas.openxmlformats.org/officeDocument/2006/relationships/image" Target="../media/image3.jpeg"/><Relationship Id="rId7" Type="http://schemas.openxmlformats.org/officeDocument/2006/relationships/image" Target="../media/image8.png"/><Relationship Id="rId12" Type="http://schemas.openxmlformats.org/officeDocument/2006/relationships/hyperlink" Target="http://www.youtube.com/@siwasurvivalinstructorsworldas" TargetMode="External"/><Relationship Id="rId2" Type="http://schemas.openxmlformats.org/officeDocument/2006/relationships/slideLayout" Target="../slideLayouts/slideLayout1.xml"/><Relationship Id="rId1" Type="http://schemas.openxmlformats.org/officeDocument/2006/relationships/video" Target="https://www.youtube.com/embed/ae6NuAJfrzY?feature=oembed" TargetMode="External"/><Relationship Id="rId6" Type="http://schemas.openxmlformats.org/officeDocument/2006/relationships/image" Target="../media/image7.png"/><Relationship Id="rId11" Type="http://schemas.openxmlformats.org/officeDocument/2006/relationships/hyperlink" Target="https://www.facebook.com/groups/survivalwithsiwa/" TargetMode="External"/><Relationship Id="rId5" Type="http://schemas.openxmlformats.org/officeDocument/2006/relationships/image" Target="../media/image5.png"/><Relationship Id="rId10" Type="http://schemas.openxmlformats.org/officeDocument/2006/relationships/hyperlink" Target="https://siwasurvival.com/" TargetMode="External"/><Relationship Id="rId4" Type="http://schemas.openxmlformats.org/officeDocument/2006/relationships/image" Target="../media/image4.png"/><Relationship Id="rId9" Type="http://schemas.openxmlformats.org/officeDocument/2006/relationships/hyperlink" Target="mailto:siwacertifications@gmail.com" TargetMode="External"/><Relationship Id="rId1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Google Shape;146;p27"/>
          <p:cNvPicPr/>
          <p:nvPr/>
        </p:nvPicPr>
        <p:blipFill>
          <a:blip r:embed="rId2">
            <a:alphaModFix amt="49000"/>
          </a:blip>
          <a:srcRect t="59" b="51"/>
          <a:stretch/>
        </p:blipFill>
        <p:spPr>
          <a:xfrm>
            <a:off x="-62682" y="-4213"/>
            <a:ext cx="9203113" cy="5143500"/>
          </a:xfrm>
          <a:prstGeom prst="rect">
            <a:avLst/>
          </a:prstGeom>
          <a:noFill/>
          <a:ln w="0">
            <a:noFill/>
          </a:ln>
          <a:effectLst>
            <a:softEdge rad="228600"/>
          </a:effectLst>
          <a:scene3d>
            <a:camera prst="orthographicFront"/>
            <a:lightRig rig="threePt" dir="t"/>
          </a:scene3d>
          <a:sp3d>
            <a:bevelT/>
          </a:sp3d>
        </p:spPr>
      </p:pic>
      <p:sp>
        <p:nvSpPr>
          <p:cNvPr id="83" name="PlaceHolder 1"/>
          <p:cNvSpPr>
            <a:spLocks noGrp="1"/>
          </p:cNvSpPr>
          <p:nvPr>
            <p:ph type="title"/>
          </p:nvPr>
        </p:nvSpPr>
        <p:spPr>
          <a:xfrm>
            <a:off x="1141838" y="4698004"/>
            <a:ext cx="6483569" cy="319169"/>
          </a:xfrm>
          <a:prstGeom prst="rect">
            <a:avLst/>
          </a:prstGeom>
          <a:noFill/>
          <a:ln w="0">
            <a:noFill/>
          </a:ln>
        </p:spPr>
        <p:txBody>
          <a:bodyPr lIns="91440" tIns="91440" rIns="91440" bIns="91440" anchor="ctr">
            <a:noAutofit/>
          </a:bodyPr>
          <a:lstStyle/>
          <a:p>
            <a:pPr indent="0" algn="ctr">
              <a:lnSpc>
                <a:spcPct val="100000"/>
              </a:lnSpc>
              <a:buNone/>
              <a:tabLst>
                <a:tab pos="0" algn="l"/>
              </a:tabLst>
            </a:pPr>
            <a:r>
              <a:rPr lang="en-US" sz="1800" b="0" u="none" strike="noStrike" dirty="0">
                <a:solidFill>
                  <a:schemeClr val="dk1"/>
                </a:solidFill>
                <a:effectLst/>
                <a:uFillTx/>
                <a:latin typeface="Savate Light"/>
                <a:ea typeface="Savate Light"/>
              </a:rPr>
              <a:t>Practical guide for SIWA Start Course Director (SSCD)</a:t>
            </a:r>
            <a:endParaRPr lang="fr-FR" sz="1800" b="0" u="none" strike="noStrike" dirty="0">
              <a:solidFill>
                <a:schemeClr val="dk1"/>
              </a:solidFill>
              <a:effectLst/>
              <a:uFillTx/>
              <a:latin typeface="Arial"/>
            </a:endParaRPr>
          </a:p>
        </p:txBody>
      </p:sp>
      <p:pic>
        <p:nvPicPr>
          <p:cNvPr id="2" name="Imagen 1">
            <a:extLst>
              <a:ext uri="{FF2B5EF4-FFF2-40B4-BE49-F238E27FC236}">
                <a16:creationId xmlns:a16="http://schemas.microsoft.com/office/drawing/2014/main" id="{BD96FB6B-9CB3-80ED-09CE-E4E3B5732838}"/>
              </a:ext>
            </a:extLst>
          </p:cNvPr>
          <p:cNvPicPr>
            <a:picLocks noChangeAspect="1"/>
          </p:cNvPicPr>
          <p:nvPr/>
        </p:nvPicPr>
        <p:blipFill>
          <a:blip r:embed="rId3"/>
          <a:stretch>
            <a:fillRect/>
          </a:stretch>
        </p:blipFill>
        <p:spPr>
          <a:xfrm>
            <a:off x="3450207" y="190413"/>
            <a:ext cx="2024722" cy="1220726"/>
          </a:xfrm>
          <a:prstGeom prst="rect">
            <a:avLst/>
          </a:prstGeom>
        </p:spPr>
      </p:pic>
      <p:pic>
        <p:nvPicPr>
          <p:cNvPr id="3" name="Imagen 2">
            <a:extLst>
              <a:ext uri="{FF2B5EF4-FFF2-40B4-BE49-F238E27FC236}">
                <a16:creationId xmlns:a16="http://schemas.microsoft.com/office/drawing/2014/main" id="{D0B85B63-01EE-083E-B423-C13041A2EB77}"/>
              </a:ext>
            </a:extLst>
          </p:cNvPr>
          <p:cNvPicPr>
            <a:picLocks noChangeAspect="1"/>
          </p:cNvPicPr>
          <p:nvPr/>
        </p:nvPicPr>
        <p:blipFill>
          <a:blip r:embed="rId4"/>
          <a:stretch>
            <a:fillRect/>
          </a:stretch>
        </p:blipFill>
        <p:spPr>
          <a:xfrm>
            <a:off x="1946575" y="1432641"/>
            <a:ext cx="5031985" cy="237731"/>
          </a:xfrm>
          <a:prstGeom prst="rect">
            <a:avLst/>
          </a:prstGeom>
        </p:spPr>
      </p:pic>
      <p:sp>
        <p:nvSpPr>
          <p:cNvPr id="5" name="4 CuadroTexto">
            <a:extLst>
              <a:ext uri="{FF2B5EF4-FFF2-40B4-BE49-F238E27FC236}">
                <a16:creationId xmlns:a16="http://schemas.microsoft.com/office/drawing/2014/main" id="{C29593DD-E8AA-D79E-77C0-81EA9AA81CF1}"/>
              </a:ext>
            </a:extLst>
          </p:cNvPr>
          <p:cNvSpPr txBox="1"/>
          <p:nvPr/>
        </p:nvSpPr>
        <p:spPr>
          <a:xfrm>
            <a:off x="804891" y="1730403"/>
            <a:ext cx="7593330" cy="1754326"/>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SIWA START INSTRUCTOR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SURVIVAL COURSE</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pic>
        <p:nvPicPr>
          <p:cNvPr id="17" name="Imagen 16">
            <a:extLst>
              <a:ext uri="{FF2B5EF4-FFF2-40B4-BE49-F238E27FC236}">
                <a16:creationId xmlns:a16="http://schemas.microsoft.com/office/drawing/2014/main" id="{88860EC3-641F-F899-C301-4AF26D9DFB0F}"/>
              </a:ext>
            </a:extLst>
          </p:cNvPr>
          <p:cNvPicPr>
            <a:picLocks noChangeAspect="1"/>
          </p:cNvPicPr>
          <p:nvPr/>
        </p:nvPicPr>
        <p:blipFill>
          <a:blip r:embed="rId5">
            <a:alphaModFix amt="47000"/>
          </a:blip>
          <a:stretch>
            <a:fillRect/>
          </a:stretch>
        </p:blipFill>
        <p:spPr>
          <a:xfrm>
            <a:off x="2423859" y="4379290"/>
            <a:ext cx="4230029" cy="319169"/>
          </a:xfrm>
          <a:prstGeom prst="rect">
            <a:avLst/>
          </a:prstGeom>
        </p:spPr>
      </p:pic>
      <p:pic>
        <p:nvPicPr>
          <p:cNvPr id="20" name="Imagen 19">
            <a:extLst>
              <a:ext uri="{FF2B5EF4-FFF2-40B4-BE49-F238E27FC236}">
                <a16:creationId xmlns:a16="http://schemas.microsoft.com/office/drawing/2014/main" id="{109C5AF5-9101-DC33-C58E-B41C26EFDC93}"/>
              </a:ext>
            </a:extLst>
          </p:cNvPr>
          <p:cNvPicPr>
            <a:picLocks noChangeAspect="1"/>
          </p:cNvPicPr>
          <p:nvPr/>
        </p:nvPicPr>
        <p:blipFill>
          <a:blip r:embed="rId6"/>
          <a:stretch>
            <a:fillRect/>
          </a:stretch>
        </p:blipFill>
        <p:spPr>
          <a:xfrm>
            <a:off x="669073" y="3719869"/>
            <a:ext cx="654333" cy="651945"/>
          </a:xfrm>
          <a:prstGeom prst="rect">
            <a:avLst/>
          </a:prstGeom>
        </p:spPr>
      </p:pic>
      <p:sp>
        <p:nvSpPr>
          <p:cNvPr id="21" name="52 Rectángulo">
            <a:extLst>
              <a:ext uri="{FF2B5EF4-FFF2-40B4-BE49-F238E27FC236}">
                <a16:creationId xmlns:a16="http://schemas.microsoft.com/office/drawing/2014/main" id="{55E36CBA-A3AB-15DA-81D1-34C86789AE14}"/>
              </a:ext>
            </a:extLst>
          </p:cNvPr>
          <p:cNvSpPr/>
          <p:nvPr/>
        </p:nvSpPr>
        <p:spPr bwMode="auto">
          <a:xfrm>
            <a:off x="-88005" y="4379289"/>
            <a:ext cx="2161583"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LLC LI 7000015171</a:t>
            </a:r>
            <a:endParaRPr lang="es-ES" sz="800" dirty="0">
              <a:solidFill>
                <a:srgbClr val="FFFF00"/>
              </a:solidFill>
              <a:cs typeface="Arial" panose="020B0604020202020204" pitchFamily="34" charset="0"/>
            </a:endParaRPr>
          </a:p>
          <a:p>
            <a:pPr algn="ctr" defTabSz="2084035"/>
            <a:r>
              <a:rPr lang="en-US" sz="800" dirty="0">
                <a:solidFill>
                  <a:srgbClr val="FFFF00"/>
                </a:solidFill>
                <a:cs typeface="Arial" panose="020B0604020202020204" pitchFamily="34" charset="0"/>
              </a:rPr>
              <a:t>State of Florida at Tallahassee </a:t>
            </a:r>
          </a:p>
          <a:p>
            <a:pPr algn="ctr" defTabSz="2084035"/>
            <a:r>
              <a:rPr lang="en-US" sz="800" dirty="0">
                <a:solidFill>
                  <a:srgbClr val="FFFF00"/>
                </a:solidFill>
                <a:cs typeface="Arial" panose="020B0604020202020204" pitchFamily="34" charset="0"/>
              </a:rPr>
              <a:t>Survival Instructors World Associations Company</a:t>
            </a:r>
            <a:endParaRPr lang="es-ES" sz="800" dirty="0">
              <a:solidFill>
                <a:srgbClr val="FFFF00"/>
              </a:solidFill>
              <a:cs typeface="Arial" panose="020B0604020202020204" pitchFamily="34" charset="0"/>
            </a:endParaRPr>
          </a:p>
        </p:txBody>
      </p:sp>
      <p:sp>
        <p:nvSpPr>
          <p:cNvPr id="28" name="52 Rectángulo">
            <a:extLst>
              <a:ext uri="{FF2B5EF4-FFF2-40B4-BE49-F238E27FC236}">
                <a16:creationId xmlns:a16="http://schemas.microsoft.com/office/drawing/2014/main" id="{78BDF7FA-D409-626D-6E17-77885D45CF36}"/>
              </a:ext>
            </a:extLst>
          </p:cNvPr>
          <p:cNvSpPr/>
          <p:nvPr/>
        </p:nvSpPr>
        <p:spPr bwMode="auto">
          <a:xfrm>
            <a:off x="6886151" y="4158997"/>
            <a:ext cx="2331701"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SIWA and its World Associations</a:t>
            </a:r>
          </a:p>
          <a:p>
            <a:pPr algn="ctr" defTabSz="2084035"/>
            <a:r>
              <a:rPr lang="en-US" sz="800" dirty="0">
                <a:solidFill>
                  <a:srgbClr val="FFFF00"/>
                </a:solidFill>
                <a:cs typeface="Arial" panose="020B0604020202020204" pitchFamily="34" charset="0"/>
              </a:rPr>
              <a:t> are registered in</a:t>
            </a:r>
          </a:p>
          <a:p>
            <a:pPr algn="ctr" defTabSz="2084035"/>
            <a:endParaRPr lang="es-ES" sz="800" dirty="0">
              <a:solidFill>
                <a:srgbClr val="FFFF00"/>
              </a:solidFill>
              <a:cs typeface="Arial" panose="020B0604020202020204" pitchFamily="34" charset="0"/>
            </a:endParaRPr>
          </a:p>
        </p:txBody>
      </p:sp>
      <p:pic>
        <p:nvPicPr>
          <p:cNvPr id="30" name="Imagen 29">
            <a:extLst>
              <a:ext uri="{FF2B5EF4-FFF2-40B4-BE49-F238E27FC236}">
                <a16:creationId xmlns:a16="http://schemas.microsoft.com/office/drawing/2014/main" id="{5BA7B6B8-D0F3-906E-35FB-A1E1AD810F89}"/>
              </a:ext>
            </a:extLst>
          </p:cNvPr>
          <p:cNvPicPr>
            <a:picLocks noChangeAspect="1"/>
          </p:cNvPicPr>
          <p:nvPr/>
        </p:nvPicPr>
        <p:blipFill>
          <a:blip r:embed="rId7"/>
          <a:stretch>
            <a:fillRect/>
          </a:stretch>
        </p:blipFill>
        <p:spPr>
          <a:xfrm>
            <a:off x="7062438" y="4543321"/>
            <a:ext cx="1048727" cy="259137"/>
          </a:xfrm>
          <a:prstGeom prst="rect">
            <a:avLst/>
          </a:prstGeom>
        </p:spPr>
      </p:pic>
      <p:pic>
        <p:nvPicPr>
          <p:cNvPr id="31" name="Imagen 30">
            <a:extLst>
              <a:ext uri="{FF2B5EF4-FFF2-40B4-BE49-F238E27FC236}">
                <a16:creationId xmlns:a16="http://schemas.microsoft.com/office/drawing/2014/main" id="{990D9A23-33A5-00B5-B486-34B3AF111F80}"/>
              </a:ext>
            </a:extLst>
          </p:cNvPr>
          <p:cNvPicPr>
            <a:picLocks noChangeAspect="1"/>
          </p:cNvPicPr>
          <p:nvPr/>
        </p:nvPicPr>
        <p:blipFill>
          <a:blip r:embed="rId8"/>
          <a:stretch>
            <a:fillRect/>
          </a:stretch>
        </p:blipFill>
        <p:spPr>
          <a:xfrm>
            <a:off x="8111165" y="4543321"/>
            <a:ext cx="957309" cy="259137"/>
          </a:xfrm>
          <a:prstGeom prst="rect">
            <a:avLst/>
          </a:prstGeom>
        </p:spPr>
      </p:pic>
      <p:pic>
        <p:nvPicPr>
          <p:cNvPr id="10" name="Imagen 9">
            <a:extLst>
              <a:ext uri="{FF2B5EF4-FFF2-40B4-BE49-F238E27FC236}">
                <a16:creationId xmlns:a16="http://schemas.microsoft.com/office/drawing/2014/main" id="{4670F3B8-D5DD-6A51-7F94-7CADC847254F}"/>
              </a:ext>
            </a:extLst>
          </p:cNvPr>
          <p:cNvPicPr>
            <a:picLocks noChangeAspect="1"/>
          </p:cNvPicPr>
          <p:nvPr/>
        </p:nvPicPr>
        <p:blipFill>
          <a:blip r:embed="rId9"/>
          <a:stretch>
            <a:fillRect/>
          </a:stretch>
        </p:blipFill>
        <p:spPr>
          <a:xfrm>
            <a:off x="2377038" y="4000134"/>
            <a:ext cx="2006584" cy="2570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18A0EE9-D4DD-E0A8-86DB-2CC9BCC245CA}"/>
              </a:ext>
            </a:extLst>
          </p:cNvPr>
          <p:cNvPicPr>
            <a:picLocks noChangeAspect="1"/>
          </p:cNvPicPr>
          <p:nvPr/>
        </p:nvPicPr>
        <p:blipFill>
          <a:blip r:embed="rId2">
            <a:alphaModFix amt="54000"/>
          </a:blip>
          <a:stretch>
            <a:fillRect/>
          </a:stretch>
        </p:blipFill>
        <p:spPr>
          <a:xfrm>
            <a:off x="0" y="0"/>
            <a:ext cx="9144000" cy="5124262"/>
          </a:xfrm>
          <a:prstGeom prst="rect">
            <a:avLst/>
          </a:prstGeom>
        </p:spPr>
      </p:pic>
      <p:sp>
        <p:nvSpPr>
          <p:cNvPr id="89" name="PlaceHolder 2"/>
          <p:cNvSpPr>
            <a:spLocks noGrp="1"/>
          </p:cNvSpPr>
          <p:nvPr>
            <p:ph type="subTitle"/>
          </p:nvPr>
        </p:nvSpPr>
        <p:spPr>
          <a:xfrm>
            <a:off x="195943" y="4575037"/>
            <a:ext cx="9062223" cy="1204211"/>
          </a:xfrm>
          <a:prstGeom prst="rect">
            <a:avLst/>
          </a:prstGeom>
          <a:noFill/>
          <a:ln w="0">
            <a:noFill/>
          </a:ln>
        </p:spPr>
        <p:txBody>
          <a:bodyPr lIns="91440" tIns="91440" rIns="91440" bIns="91440" anchor="t">
            <a:normAutofit/>
          </a:bodyPr>
          <a:lstStyle/>
          <a:p>
            <a:pPr marL="171450" indent="-171450" algn="just">
              <a:lnSpc>
                <a:spcPct val="150000"/>
              </a:lnSpc>
              <a:buFont typeface="Arial" panose="020B0604020202020204" pitchFamily="34" charset="0"/>
              <a:buChar char="•"/>
              <a:tabLst>
                <a:tab pos="0" algn="l"/>
              </a:tabLst>
            </a:pPr>
            <a:r>
              <a:rPr lang="en-US" sz="900" b="1" u="none" strike="noStrike" dirty="0">
                <a:solidFill>
                  <a:srgbClr val="FFFF00"/>
                </a:solidFill>
                <a:effectLst/>
                <a:uFillTx/>
                <a:latin typeface="Work Sans"/>
                <a:ea typeface="Work Sans"/>
              </a:rPr>
              <a:t>Modifying any of its content is prohibited. If you wish to provide us with any suggestions, please send an email to</a:t>
            </a:r>
            <a:r>
              <a:rPr lang="es-ES" sz="900" b="1" u="none" strike="noStrike" dirty="0">
                <a:solidFill>
                  <a:srgbClr val="FFFF00"/>
                </a:solidFill>
                <a:effectLst/>
                <a:uFillTx/>
                <a:latin typeface="Work Sans"/>
                <a:ea typeface="Work Sans"/>
              </a:rPr>
              <a:t>-mail  </a:t>
            </a:r>
            <a:r>
              <a:rPr lang="es-ES" sz="1100" u="sng" dirty="0">
                <a:solidFill>
                  <a:srgbClr val="00B0F0"/>
                </a:solidFill>
                <a:latin typeface="Google Sans"/>
              </a:rPr>
              <a:t>siwa</a:t>
            </a:r>
            <a:r>
              <a:rPr lang="es-ES" sz="1100" u="sng" dirty="0">
                <a:solidFill>
                  <a:srgbClr val="00B0F0"/>
                </a:solidFill>
                <a:effectLst/>
                <a:latin typeface="Google Sans"/>
                <a:hlinkClick r:id="rId3">
                  <a:extLst>
                    <a:ext uri="{A12FA001-AC4F-418D-AE19-62706E023703}">
                      <ahyp:hlinkClr xmlns:ahyp="http://schemas.microsoft.com/office/drawing/2018/hyperlinkcolor" val="tx"/>
                    </a:ext>
                  </a:extLst>
                </a:hlinkClick>
              </a:rPr>
              <a:t>survival</a:t>
            </a:r>
            <a:r>
              <a:rPr lang="es-ES" sz="1100" b="0" i="0" u="sng" dirty="0">
                <a:solidFill>
                  <a:srgbClr val="00B0F0"/>
                </a:solidFill>
                <a:effectLst/>
                <a:latin typeface="Google Sans"/>
                <a:hlinkClick r:id="rId3">
                  <a:extLst>
                    <a:ext uri="{A12FA001-AC4F-418D-AE19-62706E023703}">
                      <ahyp:hlinkClr xmlns:ahyp="http://schemas.microsoft.com/office/drawing/2018/hyperlinkcolor" val="tx"/>
                    </a:ext>
                  </a:extLst>
                </a:hlinkClick>
              </a:rPr>
              <a:t>@gmail.com</a:t>
            </a:r>
            <a:endParaRPr lang="es-ES" sz="1100" b="1" i="0" dirty="0">
              <a:solidFill>
                <a:srgbClr val="00B0F0"/>
              </a:solidFill>
              <a:latin typeface="Work Sans"/>
            </a:endParaRPr>
          </a:p>
          <a:p>
            <a:pPr marL="171450" indent="-171450" algn="just">
              <a:lnSpc>
                <a:spcPct val="150000"/>
              </a:lnSpc>
              <a:buFont typeface="Arial" panose="020B0604020202020204" pitchFamily="34" charset="0"/>
              <a:buChar char="•"/>
              <a:tabLst>
                <a:tab pos="0" algn="l"/>
              </a:tabLst>
            </a:pPr>
            <a:r>
              <a:rPr lang="en-US" sz="900" b="1" u="none" strike="noStrike" dirty="0">
                <a:solidFill>
                  <a:srgbClr val="FFFF00"/>
                </a:solidFill>
                <a:effectLst/>
                <a:uFillTx/>
                <a:latin typeface="Work Sans"/>
                <a:ea typeface="Work Sans"/>
              </a:rPr>
              <a:t>This presentation is confidential, restricted to the scope of Instructors (SSCD) and may not be reproduced or disseminated outside of this scope.</a:t>
            </a:r>
            <a:endParaRPr lang="en-US" sz="900" b="1" u="none" strike="noStrike" dirty="0">
              <a:solidFill>
                <a:srgbClr val="FFFF00"/>
              </a:solidFill>
              <a:effectLst/>
              <a:uFillTx/>
              <a:latin typeface="OpenSymbol"/>
            </a:endParaRPr>
          </a:p>
        </p:txBody>
      </p:sp>
      <p:sp>
        <p:nvSpPr>
          <p:cNvPr id="3" name="4 CuadroTexto">
            <a:extLst>
              <a:ext uri="{FF2B5EF4-FFF2-40B4-BE49-F238E27FC236}">
                <a16:creationId xmlns:a16="http://schemas.microsoft.com/office/drawing/2014/main" id="{DE50A172-A860-6861-A70A-D6494837E70A}"/>
              </a:ext>
            </a:extLst>
          </p:cNvPr>
          <p:cNvSpPr txBox="1"/>
          <p:nvPr/>
        </p:nvSpPr>
        <p:spPr>
          <a:xfrm>
            <a:off x="126509" y="-59565"/>
            <a:ext cx="8572499"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SIWA START INSTRUCTOR COURSE DIRECTOR (SSCD)</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8" name="CuadroTexto 7">
            <a:extLst>
              <a:ext uri="{FF2B5EF4-FFF2-40B4-BE49-F238E27FC236}">
                <a16:creationId xmlns:a16="http://schemas.microsoft.com/office/drawing/2014/main" id="{54219B9E-1DDB-CB82-6ADA-4A98BD8F44C1}"/>
              </a:ext>
            </a:extLst>
          </p:cNvPr>
          <p:cNvSpPr txBox="1"/>
          <p:nvPr/>
        </p:nvSpPr>
        <p:spPr>
          <a:xfrm>
            <a:off x="628585" y="646113"/>
            <a:ext cx="8572498" cy="4478149"/>
          </a:xfrm>
          <a:prstGeom prst="rect">
            <a:avLst/>
          </a:prstGeom>
          <a:noFill/>
        </p:spPr>
        <p:txBody>
          <a:bodyPr wrap="square">
            <a:spAutoFit/>
          </a:bodyPr>
          <a:lstStyle/>
          <a:p>
            <a:r>
              <a:rPr lang="es-ES" sz="1000" dirty="0"/>
              <a:t>	</a:t>
            </a:r>
          </a:p>
          <a:p>
            <a:r>
              <a:rPr lang="en-US" sz="1200" b="1" dirty="0">
                <a:solidFill>
                  <a:schemeClr val="tx1">
                    <a:lumMod val="40000"/>
                    <a:lumOff val="60000"/>
                  </a:schemeClr>
                </a:solidFill>
              </a:rPr>
              <a:t>Program Summary </a:t>
            </a:r>
          </a:p>
          <a:p>
            <a:r>
              <a:rPr lang="en-US" sz="1200" b="1" dirty="0">
                <a:solidFill>
                  <a:schemeClr val="tx1">
                    <a:lumMod val="40000"/>
                    <a:lumOff val="60000"/>
                  </a:schemeClr>
                </a:solidFill>
              </a:rPr>
              <a:t>Skill 1. Role Assumption, Security Rings, Operational Discipline, and Leadership</a:t>
            </a:r>
          </a:p>
          <a:p>
            <a:r>
              <a:rPr lang="en-US" sz="1200" b="1" dirty="0">
                <a:solidFill>
                  <a:schemeClr val="tx1">
                    <a:lumMod val="40000"/>
                    <a:lumOff val="60000"/>
                  </a:schemeClr>
                </a:solidFill>
              </a:rPr>
              <a:t>Skill 2. First Aid, Natural Medicine &amp; Tactical Medicine</a:t>
            </a:r>
          </a:p>
          <a:p>
            <a:r>
              <a:rPr lang="en-US" sz="1200" b="1" dirty="0">
                <a:solidFill>
                  <a:schemeClr val="tx1">
                    <a:lumMod val="40000"/>
                    <a:lumOff val="60000"/>
                  </a:schemeClr>
                </a:solidFill>
              </a:rPr>
              <a:t>Skill 3. Water: An Essential Element for Survival. Tactical Procedures</a:t>
            </a:r>
          </a:p>
          <a:p>
            <a:r>
              <a:rPr lang="en-US" sz="1200" b="1" dirty="0">
                <a:solidFill>
                  <a:schemeClr val="tx1">
                    <a:lumMod val="40000"/>
                    <a:lumOff val="60000"/>
                  </a:schemeClr>
                </a:solidFill>
              </a:rPr>
              <a:t>Skill 4. Fire: Generating Light &amp; Heat for Survival. Tactical Procedures</a:t>
            </a:r>
          </a:p>
          <a:p>
            <a:r>
              <a:rPr lang="en-US" sz="1200" b="1" dirty="0">
                <a:solidFill>
                  <a:schemeClr val="tx1">
                    <a:lumMod val="40000"/>
                    <a:lumOff val="60000"/>
                  </a:schemeClr>
                </a:solidFill>
              </a:rPr>
              <a:t>Skill 5. Shelter: Building Mobile Housing, Defensive Structures, and Fortifications</a:t>
            </a:r>
          </a:p>
          <a:p>
            <a:r>
              <a:rPr lang="en-US" sz="1200" b="1" dirty="0">
                <a:solidFill>
                  <a:schemeClr val="tx1">
                    <a:lumMod val="40000"/>
                    <a:lumOff val="60000"/>
                  </a:schemeClr>
                </a:solidFill>
              </a:rPr>
              <a:t>Skill 6. Nutrition: Staying Healthy and Nourished for Survival. Concealing Evidence</a:t>
            </a:r>
          </a:p>
          <a:p>
            <a:r>
              <a:rPr lang="en-US" sz="1200" b="1" dirty="0">
                <a:solidFill>
                  <a:schemeClr val="tx1">
                    <a:lumMod val="40000"/>
                    <a:lumOff val="60000"/>
                  </a:schemeClr>
                </a:solidFill>
              </a:rPr>
              <a:t>Skill 7. Orientation by Maps, Positioning, Astronomy, and Clues. Maneuvering</a:t>
            </a:r>
          </a:p>
          <a:p>
            <a:r>
              <a:rPr lang="en-US" sz="1200" b="1" dirty="0">
                <a:solidFill>
                  <a:schemeClr val="tx1">
                    <a:lumMod val="40000"/>
                    <a:lumOff val="60000"/>
                  </a:schemeClr>
                </a:solidFill>
              </a:rPr>
              <a:t>Skill 8. Citizen Self-Defense, Operational Police Intervention &amp; Military Hand-to-Hand Combat</a:t>
            </a:r>
          </a:p>
          <a:p>
            <a:r>
              <a:rPr lang="en-US" sz="1200" b="1" dirty="0">
                <a:solidFill>
                  <a:schemeClr val="tx1">
                    <a:lumMod val="40000"/>
                    <a:lumOff val="60000"/>
                  </a:schemeClr>
                </a:solidFill>
              </a:rPr>
              <a:t>Skill 9. Aquatic Survival, Maritime Search and Rescue</a:t>
            </a:r>
          </a:p>
          <a:p>
            <a:endParaRPr lang="en-US" sz="1200" b="1" dirty="0">
              <a:solidFill>
                <a:schemeClr val="tx1">
                  <a:lumMod val="40000"/>
                  <a:lumOff val="60000"/>
                </a:schemeClr>
              </a:solidFill>
            </a:endParaRPr>
          </a:p>
          <a:p>
            <a:r>
              <a:rPr lang="en-US" sz="1200" b="1" dirty="0">
                <a:solidFill>
                  <a:schemeClr val="tx1">
                    <a:lumMod val="40000"/>
                    <a:lumOff val="60000"/>
                  </a:schemeClr>
                </a:solidFill>
              </a:rPr>
              <a:t>Detailed Program</a:t>
            </a:r>
          </a:p>
          <a:p>
            <a:r>
              <a:rPr lang="en-US" sz="1200" b="1" dirty="0">
                <a:solidFill>
                  <a:schemeClr val="tx1">
                    <a:lumMod val="40000"/>
                    <a:lumOff val="60000"/>
                  </a:schemeClr>
                </a:solidFill>
              </a:rPr>
              <a:t>Skill 1. Role Assumption, Security Rings, Operational Discipline, and Leadership</a:t>
            </a:r>
          </a:p>
          <a:p>
            <a:r>
              <a:rPr lang="en-US" sz="1200" b="1" dirty="0">
                <a:solidFill>
                  <a:schemeClr val="tx1">
                    <a:lumMod val="40000"/>
                    <a:lumOff val="60000"/>
                  </a:schemeClr>
                </a:solidFill>
              </a:rPr>
              <a:t>Skill 2. First Aid, Natural Medicine &amp; Tactical Medicine</a:t>
            </a:r>
          </a:p>
          <a:p>
            <a:r>
              <a:rPr lang="en-US" sz="1200" b="1" dirty="0">
                <a:solidFill>
                  <a:schemeClr val="tx1">
                    <a:lumMod val="40000"/>
                    <a:lumOff val="60000"/>
                  </a:schemeClr>
                </a:solidFill>
              </a:rPr>
              <a:t>Skill 3. Water: An Essential Element for Survival. Tactical Procedures</a:t>
            </a:r>
          </a:p>
          <a:p>
            <a:r>
              <a:rPr lang="en-US" sz="1200" b="1" dirty="0">
                <a:solidFill>
                  <a:schemeClr val="tx1">
                    <a:lumMod val="40000"/>
                    <a:lumOff val="60000"/>
                  </a:schemeClr>
                </a:solidFill>
              </a:rPr>
              <a:t>Skill 4. Fire: Generating Light &amp; Heat for Survival. Tactical Procedures</a:t>
            </a:r>
          </a:p>
          <a:p>
            <a:r>
              <a:rPr lang="en-US" sz="1200" b="1" dirty="0">
                <a:solidFill>
                  <a:schemeClr val="tx1">
                    <a:lumMod val="40000"/>
                    <a:lumOff val="60000"/>
                  </a:schemeClr>
                </a:solidFill>
              </a:rPr>
              <a:t>Skill 5. Shelter: Building Mobile Housing, Defensive Structures, and Fortifications</a:t>
            </a:r>
          </a:p>
          <a:p>
            <a:r>
              <a:rPr lang="en-US" sz="1200" b="1" dirty="0">
                <a:solidFill>
                  <a:schemeClr val="tx1">
                    <a:lumMod val="40000"/>
                    <a:lumOff val="60000"/>
                  </a:schemeClr>
                </a:solidFill>
              </a:rPr>
              <a:t>Skill 6. Nutrition: Staying Healthy and Nourished for Survival. Concealing Evidence</a:t>
            </a:r>
          </a:p>
          <a:p>
            <a:r>
              <a:rPr lang="en-US" sz="1200" b="1" dirty="0">
                <a:solidFill>
                  <a:schemeClr val="tx1">
                    <a:lumMod val="40000"/>
                    <a:lumOff val="60000"/>
                  </a:schemeClr>
                </a:solidFill>
              </a:rPr>
              <a:t>Skill 7. Orientation by Maps, Positioning, Astronomy, and Clues. Maneuvering</a:t>
            </a:r>
          </a:p>
          <a:p>
            <a:r>
              <a:rPr lang="en-US" sz="1200" b="1" dirty="0">
                <a:solidFill>
                  <a:schemeClr val="tx1">
                    <a:lumMod val="40000"/>
                    <a:lumOff val="60000"/>
                  </a:schemeClr>
                </a:solidFill>
              </a:rPr>
              <a:t>Skill 8. Citizen Self-Defense, Operational Police Intervention &amp; Military Hand-to-Hand Combat</a:t>
            </a:r>
          </a:p>
          <a:p>
            <a:r>
              <a:rPr lang="en-US" sz="1200" b="1" dirty="0">
                <a:solidFill>
                  <a:schemeClr val="tx1">
                    <a:lumMod val="40000"/>
                    <a:lumOff val="60000"/>
                  </a:schemeClr>
                </a:solidFill>
              </a:rPr>
              <a:t>Skill 9. Aquatic Survival, Maritime Search and Rescue</a:t>
            </a:r>
            <a:endParaRPr lang="es-ES" sz="1200" b="1" dirty="0">
              <a:solidFill>
                <a:schemeClr val="tx1">
                  <a:lumMod val="40000"/>
                  <a:lumOff val="60000"/>
                </a:schemeClr>
              </a:solidFill>
            </a:endParaRPr>
          </a:p>
          <a:p>
            <a:r>
              <a:rPr lang="es-ES" sz="1200" b="1" dirty="0">
                <a:solidFill>
                  <a:schemeClr val="tx1">
                    <a:lumMod val="40000"/>
                    <a:lumOff val="60000"/>
                  </a:schemeClr>
                </a:solidFill>
              </a:rPr>
              <a:t>	</a:t>
            </a:r>
          </a:p>
          <a:p>
            <a:endParaRPr lang="es-ES" sz="1100" dirty="0">
              <a:solidFill>
                <a:schemeClr val="tx1">
                  <a:lumMod val="40000"/>
                  <a:lumOff val="60000"/>
                </a:schemeClr>
              </a:solidFill>
            </a:endParaRPr>
          </a:p>
        </p:txBody>
      </p:sp>
      <p:pic>
        <p:nvPicPr>
          <p:cNvPr id="6" name="Imagen 5">
            <a:extLst>
              <a:ext uri="{FF2B5EF4-FFF2-40B4-BE49-F238E27FC236}">
                <a16:creationId xmlns:a16="http://schemas.microsoft.com/office/drawing/2014/main" id="{D3940146-28E2-C777-28B7-8E52965831CD}"/>
              </a:ext>
            </a:extLst>
          </p:cNvPr>
          <p:cNvPicPr>
            <a:picLocks noChangeAspect="1"/>
          </p:cNvPicPr>
          <p:nvPr/>
        </p:nvPicPr>
        <p:blipFill>
          <a:blip r:embed="rId4"/>
          <a:stretch>
            <a:fillRect/>
          </a:stretch>
        </p:blipFill>
        <p:spPr>
          <a:xfrm>
            <a:off x="3472934" y="774442"/>
            <a:ext cx="1730970" cy="181284"/>
          </a:xfrm>
          <a:prstGeom prst="rect">
            <a:avLst/>
          </a:prstGeom>
        </p:spPr>
      </p:pic>
      <p:pic>
        <p:nvPicPr>
          <p:cNvPr id="7" name="Imagen 6">
            <a:extLst>
              <a:ext uri="{FF2B5EF4-FFF2-40B4-BE49-F238E27FC236}">
                <a16:creationId xmlns:a16="http://schemas.microsoft.com/office/drawing/2014/main" id="{5FAFC322-C874-0127-CA37-E2499C3D7514}"/>
              </a:ext>
            </a:extLst>
          </p:cNvPr>
          <p:cNvPicPr>
            <a:picLocks noChangeAspect="1"/>
          </p:cNvPicPr>
          <p:nvPr/>
        </p:nvPicPr>
        <p:blipFill>
          <a:blip r:embed="rId5"/>
          <a:stretch>
            <a:fillRect/>
          </a:stretch>
        </p:blipFill>
        <p:spPr>
          <a:xfrm>
            <a:off x="2822173" y="402902"/>
            <a:ext cx="2969027" cy="309613"/>
          </a:xfrm>
          <a:prstGeom prst="rect">
            <a:avLst/>
          </a:prstGeom>
          <a:scene3d>
            <a:camera prst="orthographicFront"/>
            <a:lightRig rig="threePt" dir="t"/>
          </a:scene3d>
          <a:sp3d>
            <a:bevelT w="114300" prst="artDeco"/>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46;p27">
            <a:extLst>
              <a:ext uri="{FF2B5EF4-FFF2-40B4-BE49-F238E27FC236}">
                <a16:creationId xmlns:a16="http://schemas.microsoft.com/office/drawing/2014/main" id="{2E87104C-AAF5-5643-6297-81D3F9AF5AAA}"/>
              </a:ext>
            </a:extLst>
          </p:cNvPr>
          <p:cNvPicPr/>
          <p:nvPr/>
        </p:nvPicPr>
        <p:blipFill>
          <a:blip r:embed="rId2">
            <a:alphaModFix amt="49000"/>
          </a:blip>
          <a:srcRect t="59" b="51"/>
          <a:stretch/>
        </p:blipFill>
        <p:spPr>
          <a:xfrm>
            <a:off x="179" y="0"/>
            <a:ext cx="9203113" cy="5143500"/>
          </a:xfrm>
          <a:prstGeom prst="rect">
            <a:avLst/>
          </a:prstGeom>
          <a:noFill/>
          <a:ln w="0">
            <a:noFill/>
          </a:ln>
          <a:effectLst>
            <a:softEdge rad="228600"/>
          </a:effectLst>
          <a:scene3d>
            <a:camera prst="orthographicFront"/>
            <a:lightRig rig="threePt" dir="t"/>
          </a:scene3d>
          <a:sp3d>
            <a:bevelT/>
          </a:sp3d>
        </p:spPr>
      </p:pic>
      <p:sp>
        <p:nvSpPr>
          <p:cNvPr id="3" name="4 CuadroTexto">
            <a:extLst>
              <a:ext uri="{FF2B5EF4-FFF2-40B4-BE49-F238E27FC236}">
                <a16:creationId xmlns:a16="http://schemas.microsoft.com/office/drawing/2014/main" id="{072E20A5-1779-4A6F-CDE9-25306AF0AC0E}"/>
              </a:ext>
            </a:extLst>
          </p:cNvPr>
          <p:cNvSpPr txBox="1"/>
          <p:nvPr/>
        </p:nvSpPr>
        <p:spPr>
          <a:xfrm>
            <a:off x="1034159" y="-23253"/>
            <a:ext cx="7242175" cy="104644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Contents &amp; Procedures  </a:t>
            </a:r>
            <a:endParaRPr lang="es-ES" sz="1100" dirty="0">
              <a:solidFill>
                <a:schemeClr val="tx1">
                  <a:lumMod val="60000"/>
                  <a:lumOff val="40000"/>
                </a:schemeClr>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5" name="CuadroTexto 4">
            <a:extLst>
              <a:ext uri="{FF2B5EF4-FFF2-40B4-BE49-F238E27FC236}">
                <a16:creationId xmlns:a16="http://schemas.microsoft.com/office/drawing/2014/main" id="{6A27B6C0-7ADF-CEBD-7182-8391663DFA51}"/>
              </a:ext>
            </a:extLst>
          </p:cNvPr>
          <p:cNvSpPr txBox="1"/>
          <p:nvPr/>
        </p:nvSpPr>
        <p:spPr>
          <a:xfrm>
            <a:off x="3701185" y="1309161"/>
            <a:ext cx="5724293" cy="1831271"/>
          </a:xfrm>
          <a:prstGeom prst="rect">
            <a:avLst/>
          </a:prstGeom>
          <a:noFill/>
        </p:spPr>
        <p:txBody>
          <a:bodyPr wrap="square">
            <a:spAutoFit/>
          </a:bodyPr>
          <a:lstStyle/>
          <a:p>
            <a:r>
              <a:rPr lang="es-ES" sz="1100" b="1" dirty="0">
                <a:solidFill>
                  <a:schemeClr val="tx1">
                    <a:lumMod val="40000"/>
                    <a:lumOff val="60000"/>
                  </a:schemeClr>
                </a:solidFill>
              </a:rPr>
              <a:t>1. </a:t>
            </a:r>
            <a:r>
              <a:rPr kumimoji="0" lang="es-ES" sz="1050" b="1" i="0" u="none" strike="noStrike" kern="1200" cap="none" spc="0" normalizeH="0" baseline="0" noProof="0" dirty="0">
                <a:ln>
                  <a:noFill/>
                </a:ln>
                <a:solidFill>
                  <a:srgbClr val="99FF33"/>
                </a:solidFill>
                <a:effectLst/>
                <a:uLnTx/>
                <a:uFillTx/>
                <a:latin typeface="Arial"/>
                <a:ea typeface="+mn-ea"/>
                <a:cs typeface="+mn-cs"/>
              </a:rPr>
              <a:t>NS</a:t>
            </a:r>
            <a:r>
              <a:rPr lang="es-ES" sz="1100" b="1" dirty="0">
                <a:solidFill>
                  <a:schemeClr val="tx1">
                    <a:lumMod val="40000"/>
                    <a:lumOff val="60000"/>
                  </a:schemeClr>
                </a:solidFill>
              </a:rPr>
              <a:t> : Role Assumption &amp; Security Rings</a:t>
            </a:r>
          </a:p>
          <a:p>
            <a:r>
              <a:rPr lang="es-ES" sz="1100" b="1" dirty="0">
                <a:solidFill>
                  <a:srgbClr val="FFFF00"/>
                </a:solidFill>
              </a:rPr>
              <a:t>OW </a:t>
            </a:r>
            <a:r>
              <a:rPr lang="es-ES" sz="1100" b="1" dirty="0">
                <a:solidFill>
                  <a:schemeClr val="tx1">
                    <a:lumMod val="40000"/>
                    <a:lumOff val="60000"/>
                  </a:schemeClr>
                </a:solidFill>
              </a:rPr>
              <a:t>:Role Assumption, Security Rings, Operational Discipline &amp; Leaders</a:t>
            </a:r>
          </a:p>
          <a:p>
            <a:r>
              <a:rPr lang="es-ES" sz="1100" b="1" dirty="0">
                <a:solidFill>
                  <a:schemeClr val="tx1">
                    <a:lumMod val="40000"/>
                    <a:lumOff val="60000"/>
                  </a:schemeClr>
                </a:solidFill>
              </a:rPr>
              <a:t>2. </a:t>
            </a:r>
            <a:r>
              <a:rPr lang="es-ES" sz="1100" b="1" dirty="0">
                <a:solidFill>
                  <a:srgbClr val="99FF33"/>
                </a:solidFill>
              </a:rPr>
              <a:t>NS </a:t>
            </a:r>
            <a:r>
              <a:rPr lang="es-ES" sz="1100" b="1" dirty="0">
                <a:solidFill>
                  <a:schemeClr val="tx1">
                    <a:lumMod val="40000"/>
                    <a:lumOff val="60000"/>
                  </a:schemeClr>
                </a:solidFill>
              </a:rPr>
              <a:t>: </a:t>
            </a:r>
            <a:r>
              <a:rPr lang="en-US" sz="1100" b="1" dirty="0">
                <a:solidFill>
                  <a:schemeClr val="tx1">
                    <a:lumMod val="40000"/>
                    <a:lumOff val="60000"/>
                  </a:schemeClr>
                </a:solidFill>
              </a:rPr>
              <a:t>Emergency First Aid &amp; Natural Medicine</a:t>
            </a:r>
          </a:p>
          <a:p>
            <a:r>
              <a:rPr lang="es-ES" sz="1100" b="1" dirty="0">
                <a:solidFill>
                  <a:srgbClr val="FFFF00"/>
                </a:solidFill>
              </a:rPr>
              <a:t>OW </a:t>
            </a:r>
            <a:r>
              <a:rPr lang="es-ES" sz="1100" b="1" dirty="0">
                <a:solidFill>
                  <a:schemeClr val="tx1">
                    <a:lumMod val="40000"/>
                    <a:lumOff val="60000"/>
                  </a:schemeClr>
                </a:solidFill>
              </a:rPr>
              <a:t>: </a:t>
            </a:r>
            <a:r>
              <a:rPr lang="en-US" sz="1100" b="1" dirty="0">
                <a:solidFill>
                  <a:schemeClr val="tx1">
                    <a:lumMod val="40000"/>
                    <a:lumOff val="60000"/>
                  </a:schemeClr>
                </a:solidFill>
              </a:rPr>
              <a:t>Emergency First Aid, Natural Medicine &amp; Tactical Medicine</a:t>
            </a:r>
          </a:p>
          <a:p>
            <a:r>
              <a:rPr lang="es-ES" sz="1100" b="1" dirty="0">
                <a:solidFill>
                  <a:schemeClr val="tx1">
                    <a:lumMod val="40000"/>
                    <a:lumOff val="60000"/>
                  </a:schemeClr>
                </a:solidFill>
              </a:rPr>
              <a:t>3. </a:t>
            </a:r>
            <a:r>
              <a:rPr lang="es-ES" sz="1100" b="1" dirty="0">
                <a:solidFill>
                  <a:srgbClr val="99FF33"/>
                </a:solidFill>
              </a:rPr>
              <a:t>NS </a:t>
            </a:r>
            <a:r>
              <a:rPr lang="es-ES" sz="1100" b="1" dirty="0">
                <a:solidFill>
                  <a:schemeClr val="tx1">
                    <a:lumMod val="40000"/>
                    <a:lumOff val="60000"/>
                  </a:schemeClr>
                </a:solidFill>
              </a:rPr>
              <a:t>: </a:t>
            </a:r>
            <a:r>
              <a:rPr lang="en-US" sz="1100" b="1" dirty="0">
                <a:solidFill>
                  <a:schemeClr val="tx1">
                    <a:lumMod val="40000"/>
                    <a:lumOff val="60000"/>
                  </a:schemeClr>
                </a:solidFill>
              </a:rPr>
              <a:t>Water. Essential Element for Survival</a:t>
            </a:r>
          </a:p>
          <a:p>
            <a:r>
              <a:rPr lang="es-ES" sz="1100" b="1" dirty="0">
                <a:solidFill>
                  <a:srgbClr val="FFFF00"/>
                </a:solidFill>
              </a:rPr>
              <a:t>OW </a:t>
            </a:r>
            <a:r>
              <a:rPr lang="es-ES" sz="1100" b="1" dirty="0">
                <a:solidFill>
                  <a:schemeClr val="tx1">
                    <a:lumMod val="40000"/>
                    <a:lumOff val="60000"/>
                  </a:schemeClr>
                </a:solidFill>
              </a:rPr>
              <a:t>: </a:t>
            </a:r>
            <a:r>
              <a:rPr lang="en-US" sz="1100" b="1" dirty="0">
                <a:solidFill>
                  <a:schemeClr val="tx1">
                    <a:lumMod val="40000"/>
                    <a:lumOff val="60000"/>
                  </a:schemeClr>
                </a:solidFill>
              </a:rPr>
              <a:t>Water. Essential Element for Survival. Tactical Procedures</a:t>
            </a:r>
            <a:endParaRPr lang="es-ES" sz="1100" b="1" dirty="0">
              <a:solidFill>
                <a:schemeClr val="tx1">
                  <a:lumMod val="40000"/>
                  <a:lumOff val="60000"/>
                </a:schemeClr>
              </a:solidFill>
            </a:endParaRPr>
          </a:p>
          <a:p>
            <a:r>
              <a:rPr lang="es-ES" sz="1100" b="1" dirty="0">
                <a:solidFill>
                  <a:schemeClr val="tx1">
                    <a:lumMod val="40000"/>
                    <a:lumOff val="60000"/>
                  </a:schemeClr>
                </a:solidFill>
              </a:rPr>
              <a:t>4. </a:t>
            </a:r>
            <a:r>
              <a:rPr lang="es-ES" sz="1100" b="1" dirty="0">
                <a:solidFill>
                  <a:srgbClr val="99FF33"/>
                </a:solidFill>
              </a:rPr>
              <a:t>NS </a:t>
            </a:r>
            <a:r>
              <a:rPr lang="es-ES" sz="1100" b="1" dirty="0">
                <a:solidFill>
                  <a:schemeClr val="tx1">
                    <a:lumMod val="40000"/>
                    <a:lumOff val="60000"/>
                  </a:schemeClr>
                </a:solidFill>
              </a:rPr>
              <a:t>: </a:t>
            </a:r>
            <a:r>
              <a:rPr lang="en-US" sz="1100" b="1" dirty="0">
                <a:solidFill>
                  <a:schemeClr val="tx1">
                    <a:lumMod val="40000"/>
                    <a:lumOff val="60000"/>
                  </a:schemeClr>
                </a:solidFill>
              </a:rPr>
              <a:t>Fire. Generating Light &amp; Heat for Survival</a:t>
            </a:r>
          </a:p>
          <a:p>
            <a:r>
              <a:rPr lang="es-ES" sz="1100" b="1" dirty="0">
                <a:solidFill>
                  <a:schemeClr val="tx1">
                    <a:lumMod val="40000"/>
                    <a:lumOff val="60000"/>
                  </a:schemeClr>
                </a:solidFill>
              </a:rPr>
              <a:t>OW: </a:t>
            </a:r>
            <a:r>
              <a:rPr lang="en-US" sz="1100" b="1" dirty="0">
                <a:solidFill>
                  <a:schemeClr val="tx1">
                    <a:lumMod val="40000"/>
                    <a:lumOff val="60000"/>
                  </a:schemeClr>
                </a:solidFill>
              </a:rPr>
              <a:t>Fire. Generating Light &amp; Heat for Survival. Tactical Procedures</a:t>
            </a:r>
          </a:p>
          <a:p>
            <a:endParaRPr lang="es-ES" sz="1100" b="1" dirty="0">
              <a:solidFill>
                <a:schemeClr val="tx1">
                  <a:lumMod val="40000"/>
                  <a:lumOff val="60000"/>
                </a:schemeClr>
              </a:solidFill>
            </a:endParaRPr>
          </a:p>
          <a:p>
            <a:endParaRPr lang="es-ES" sz="1400" dirty="0"/>
          </a:p>
        </p:txBody>
      </p:sp>
      <p:sp>
        <p:nvSpPr>
          <p:cNvPr id="7" name="CuadroTexto 6">
            <a:extLst>
              <a:ext uri="{FF2B5EF4-FFF2-40B4-BE49-F238E27FC236}">
                <a16:creationId xmlns:a16="http://schemas.microsoft.com/office/drawing/2014/main" id="{F4BFAEB0-C8C8-44CD-AF1C-A20722C19FBA}"/>
              </a:ext>
            </a:extLst>
          </p:cNvPr>
          <p:cNvSpPr txBox="1"/>
          <p:nvPr/>
        </p:nvSpPr>
        <p:spPr>
          <a:xfrm>
            <a:off x="3725946" y="2660933"/>
            <a:ext cx="5588439" cy="1954381"/>
          </a:xfrm>
          <a:prstGeom prst="rect">
            <a:avLst/>
          </a:prstGeom>
          <a:noFill/>
        </p:spPr>
        <p:txBody>
          <a:bodyPr wrap="square">
            <a:spAutoFit/>
          </a:bodyPr>
          <a:lstStyle/>
          <a:p>
            <a:r>
              <a:rPr lang="es-ES" sz="1100" b="1" dirty="0">
                <a:solidFill>
                  <a:schemeClr val="tx1">
                    <a:lumMod val="40000"/>
                    <a:lumOff val="60000"/>
                  </a:schemeClr>
                </a:solidFill>
              </a:rPr>
              <a:t>5.</a:t>
            </a:r>
            <a:r>
              <a:rPr lang="es-ES" sz="1100" b="1" dirty="0">
                <a:solidFill>
                  <a:srgbClr val="99FF33"/>
                </a:solidFill>
              </a:rPr>
              <a:t> NS </a:t>
            </a:r>
            <a:r>
              <a:rPr lang="es-ES" sz="1100" b="1" dirty="0">
                <a:solidFill>
                  <a:schemeClr val="tx1">
                    <a:lumMod val="40000"/>
                    <a:lumOff val="60000"/>
                  </a:schemeClr>
                </a:solidFill>
              </a:rPr>
              <a:t>: Shelter. Building Mobile </a:t>
            </a:r>
            <a:r>
              <a:rPr lang="es-ES" sz="1100" b="1" dirty="0" err="1">
                <a:solidFill>
                  <a:schemeClr val="tx1">
                    <a:lumMod val="40000"/>
                    <a:lumOff val="60000"/>
                  </a:schemeClr>
                </a:solidFill>
              </a:rPr>
              <a:t>Housing</a:t>
            </a:r>
            <a:endParaRPr lang="es-ES" sz="1100" b="1" dirty="0">
              <a:solidFill>
                <a:schemeClr val="tx1">
                  <a:lumMod val="40000"/>
                  <a:lumOff val="60000"/>
                </a:schemeClr>
              </a:solidFill>
            </a:endParaRPr>
          </a:p>
          <a:p>
            <a:r>
              <a:rPr lang="es-ES" sz="1100" b="1" dirty="0">
                <a:solidFill>
                  <a:srgbClr val="FFFF00"/>
                </a:solidFill>
              </a:rPr>
              <a:t>OW </a:t>
            </a:r>
            <a:r>
              <a:rPr lang="es-ES" sz="1100" b="1" dirty="0">
                <a:solidFill>
                  <a:schemeClr val="tx1">
                    <a:lumMod val="40000"/>
                    <a:lumOff val="60000"/>
                  </a:schemeClr>
                </a:solidFill>
              </a:rPr>
              <a:t>:</a:t>
            </a:r>
            <a:r>
              <a:rPr lang="en-US" sz="1100" b="1" dirty="0">
                <a:solidFill>
                  <a:schemeClr val="tx1">
                    <a:lumMod val="40000"/>
                    <a:lumOff val="60000"/>
                  </a:schemeClr>
                </a:solidFill>
              </a:rPr>
              <a:t>Shelter. Building Mobile Housing, Structures</a:t>
            </a:r>
          </a:p>
          <a:p>
            <a:r>
              <a:rPr lang="es-ES" sz="1100" b="1" dirty="0">
                <a:solidFill>
                  <a:schemeClr val="tx1">
                    <a:lumMod val="40000"/>
                    <a:lumOff val="60000"/>
                  </a:schemeClr>
                </a:solidFill>
              </a:rPr>
              <a:t>6. </a:t>
            </a:r>
            <a:r>
              <a:rPr lang="es-ES" sz="1100" b="1" dirty="0">
                <a:solidFill>
                  <a:srgbClr val="99FF33"/>
                </a:solidFill>
              </a:rPr>
              <a:t>NS </a:t>
            </a:r>
            <a:r>
              <a:rPr lang="es-ES" sz="1100" b="1" dirty="0">
                <a:solidFill>
                  <a:schemeClr val="tx1">
                    <a:lumMod val="40000"/>
                    <a:lumOff val="60000"/>
                  </a:schemeClr>
                </a:solidFill>
              </a:rPr>
              <a:t>: </a:t>
            </a:r>
            <a:r>
              <a:rPr lang="en-US" sz="1100" b="1" dirty="0">
                <a:solidFill>
                  <a:schemeClr val="tx1">
                    <a:lumMod val="40000"/>
                    <a:lumOff val="60000"/>
                  </a:schemeClr>
                </a:solidFill>
              </a:rPr>
              <a:t>Nutrition. Staying Healthy and Nourished to Survive</a:t>
            </a:r>
          </a:p>
          <a:p>
            <a:r>
              <a:rPr lang="es-ES" sz="1100" b="1" dirty="0">
                <a:solidFill>
                  <a:srgbClr val="FFFF00"/>
                </a:solidFill>
              </a:rPr>
              <a:t>OW </a:t>
            </a:r>
            <a:r>
              <a:rPr lang="es-ES" sz="1100" b="1" dirty="0">
                <a:solidFill>
                  <a:schemeClr val="tx1">
                    <a:lumMod val="40000"/>
                    <a:lumOff val="60000"/>
                  </a:schemeClr>
                </a:solidFill>
              </a:rPr>
              <a:t>:</a:t>
            </a:r>
            <a:r>
              <a:rPr lang="en-US" sz="1100" b="1" dirty="0">
                <a:solidFill>
                  <a:schemeClr val="tx1">
                    <a:lumMod val="40000"/>
                    <a:lumOff val="60000"/>
                  </a:schemeClr>
                </a:solidFill>
              </a:rPr>
              <a:t>Nutrition. Staying Healthy and Nourished to Survive. Concealing Evidence</a:t>
            </a:r>
            <a:endParaRPr lang="es-ES" sz="1100" b="1" dirty="0">
              <a:solidFill>
                <a:schemeClr val="tx1">
                  <a:lumMod val="40000"/>
                  <a:lumOff val="60000"/>
                </a:schemeClr>
              </a:solidFill>
            </a:endParaRPr>
          </a:p>
          <a:p>
            <a:r>
              <a:rPr lang="es-ES" sz="1100" b="1" dirty="0">
                <a:solidFill>
                  <a:schemeClr val="tx1">
                    <a:lumMod val="40000"/>
                    <a:lumOff val="60000"/>
                  </a:schemeClr>
                </a:solidFill>
              </a:rPr>
              <a:t>7. </a:t>
            </a:r>
            <a:r>
              <a:rPr lang="es-ES" sz="1100" b="1" dirty="0">
                <a:solidFill>
                  <a:srgbClr val="99FF33"/>
                </a:solidFill>
              </a:rPr>
              <a:t>NS </a:t>
            </a:r>
            <a:r>
              <a:rPr lang="es-ES" sz="1100" b="1" dirty="0">
                <a:solidFill>
                  <a:schemeClr val="tx1">
                    <a:lumMod val="40000"/>
                    <a:lumOff val="60000"/>
                  </a:schemeClr>
                </a:solidFill>
              </a:rPr>
              <a:t>: </a:t>
            </a:r>
            <a:r>
              <a:rPr lang="en-US" sz="1100" b="1" dirty="0">
                <a:solidFill>
                  <a:schemeClr val="tx1">
                    <a:lumMod val="40000"/>
                    <a:lumOff val="60000"/>
                  </a:schemeClr>
                </a:solidFill>
              </a:rPr>
              <a:t>Orientation by Maps, Positional Astronomy, and Evidence</a:t>
            </a:r>
          </a:p>
          <a:p>
            <a:r>
              <a:rPr lang="es-ES" sz="1100" b="1" dirty="0">
                <a:solidFill>
                  <a:srgbClr val="FFFF00"/>
                </a:solidFill>
              </a:rPr>
              <a:t>OW </a:t>
            </a:r>
            <a:r>
              <a:rPr lang="es-ES" sz="1100" b="1" dirty="0">
                <a:solidFill>
                  <a:schemeClr val="tx1">
                    <a:lumMod val="40000"/>
                    <a:lumOff val="60000"/>
                  </a:schemeClr>
                </a:solidFill>
              </a:rPr>
              <a:t>:</a:t>
            </a:r>
            <a:r>
              <a:rPr lang="en-US" sz="1100" b="1" dirty="0">
                <a:solidFill>
                  <a:schemeClr val="tx1">
                    <a:lumMod val="40000"/>
                    <a:lumOff val="60000"/>
                  </a:schemeClr>
                </a:solidFill>
              </a:rPr>
              <a:t>Orientation by Maps, Positional Astronomy, and Evidence. Maneuvering</a:t>
            </a:r>
            <a:endParaRPr lang="es-ES" sz="1100" b="1" dirty="0">
              <a:solidFill>
                <a:schemeClr val="tx1">
                  <a:lumMod val="40000"/>
                  <a:lumOff val="60000"/>
                </a:schemeClr>
              </a:solidFill>
            </a:endParaRPr>
          </a:p>
          <a:p>
            <a:r>
              <a:rPr lang="es-ES" sz="1100" b="1" dirty="0">
                <a:solidFill>
                  <a:schemeClr val="tx1">
                    <a:lumMod val="40000"/>
                    <a:lumOff val="60000"/>
                  </a:schemeClr>
                </a:solidFill>
              </a:rPr>
              <a:t>8. </a:t>
            </a:r>
            <a:r>
              <a:rPr lang="es-ES" sz="1100" b="1" dirty="0">
                <a:solidFill>
                  <a:srgbClr val="99FF33"/>
                </a:solidFill>
              </a:rPr>
              <a:t>NS </a:t>
            </a:r>
            <a:r>
              <a:rPr lang="es-ES" sz="1100" b="1" dirty="0">
                <a:solidFill>
                  <a:schemeClr val="tx1">
                    <a:lumMod val="40000"/>
                    <a:lumOff val="60000"/>
                  </a:schemeClr>
                </a:solidFill>
              </a:rPr>
              <a:t>: Citizen Self-Defense</a:t>
            </a:r>
          </a:p>
          <a:p>
            <a:r>
              <a:rPr lang="es-ES" sz="1100" b="1" dirty="0">
                <a:solidFill>
                  <a:srgbClr val="FFFF00"/>
                </a:solidFill>
              </a:rPr>
              <a:t>OW </a:t>
            </a:r>
            <a:r>
              <a:rPr lang="es-ES" sz="1100" b="1" dirty="0">
                <a:solidFill>
                  <a:schemeClr val="tx1">
                    <a:lumMod val="40000"/>
                    <a:lumOff val="60000"/>
                  </a:schemeClr>
                </a:solidFill>
              </a:rPr>
              <a:t>: </a:t>
            </a:r>
            <a:r>
              <a:rPr lang="en-US" sz="1100" b="1" dirty="0">
                <a:solidFill>
                  <a:schemeClr val="tx1">
                    <a:lumMod val="40000"/>
                    <a:lumOff val="60000"/>
                  </a:schemeClr>
                </a:solidFill>
              </a:rPr>
              <a:t>Citizen Self-Defense, Operational Police Intervention &amp; Military Hand-to-Hand Combat</a:t>
            </a:r>
            <a:endParaRPr lang="es-ES" sz="1100" b="1" dirty="0">
              <a:solidFill>
                <a:schemeClr val="tx1">
                  <a:lumMod val="40000"/>
                  <a:lumOff val="60000"/>
                </a:schemeClr>
              </a:solidFill>
            </a:endParaRPr>
          </a:p>
          <a:p>
            <a:r>
              <a:rPr lang="es-ES" sz="1100" b="1" dirty="0">
                <a:solidFill>
                  <a:schemeClr val="tx1">
                    <a:lumMod val="40000"/>
                    <a:lumOff val="60000"/>
                  </a:schemeClr>
                </a:solidFill>
              </a:rPr>
              <a:t>9. </a:t>
            </a:r>
            <a:r>
              <a:rPr lang="es-ES" sz="1100" b="1" dirty="0">
                <a:solidFill>
                  <a:srgbClr val="99FF33"/>
                </a:solidFill>
              </a:rPr>
              <a:t>NS </a:t>
            </a:r>
            <a:r>
              <a:rPr lang="es-ES" sz="1100" b="1" dirty="0">
                <a:solidFill>
                  <a:schemeClr val="tx1">
                    <a:lumMod val="40000"/>
                    <a:lumOff val="60000"/>
                  </a:schemeClr>
                </a:solidFill>
              </a:rPr>
              <a:t>: Aquatic Survival</a:t>
            </a:r>
          </a:p>
          <a:p>
            <a:r>
              <a:rPr lang="es-ES" sz="1100" b="1" dirty="0">
                <a:solidFill>
                  <a:srgbClr val="FFFF00"/>
                </a:solidFill>
              </a:rPr>
              <a:t>OW </a:t>
            </a:r>
            <a:r>
              <a:rPr lang="es-ES" sz="1100" b="1" dirty="0">
                <a:solidFill>
                  <a:schemeClr val="tx1">
                    <a:lumMod val="40000"/>
                    <a:lumOff val="60000"/>
                  </a:schemeClr>
                </a:solidFill>
              </a:rPr>
              <a:t>: </a:t>
            </a:r>
            <a:r>
              <a:rPr lang="en-US" sz="1100" b="1" dirty="0">
                <a:solidFill>
                  <a:schemeClr val="tx1">
                    <a:lumMod val="40000"/>
                    <a:lumOff val="60000"/>
                  </a:schemeClr>
                </a:solidFill>
              </a:rPr>
              <a:t>Aquatic Survival, Maritime &amp; Fresh Search and Rescue</a:t>
            </a:r>
            <a:endParaRPr lang="es-ES" sz="1100" b="1" dirty="0">
              <a:solidFill>
                <a:schemeClr val="tx1">
                  <a:lumMod val="40000"/>
                  <a:lumOff val="60000"/>
                </a:schemeClr>
              </a:solidFill>
            </a:endParaRPr>
          </a:p>
        </p:txBody>
      </p:sp>
      <p:sp>
        <p:nvSpPr>
          <p:cNvPr id="9" name="CuadroTexto 8">
            <a:extLst>
              <a:ext uri="{FF2B5EF4-FFF2-40B4-BE49-F238E27FC236}">
                <a16:creationId xmlns:a16="http://schemas.microsoft.com/office/drawing/2014/main" id="{A5CDB526-C37F-B10F-67B2-13AC2BE67B33}"/>
              </a:ext>
            </a:extLst>
          </p:cNvPr>
          <p:cNvSpPr txBox="1"/>
          <p:nvPr/>
        </p:nvSpPr>
        <p:spPr>
          <a:xfrm>
            <a:off x="166673" y="310188"/>
            <a:ext cx="8977148" cy="1031051"/>
          </a:xfrm>
          <a:prstGeom prst="rect">
            <a:avLst/>
          </a:prstGeom>
          <a:noFill/>
        </p:spPr>
        <p:txBody>
          <a:bodyPr wrap="square">
            <a:spAutoFit/>
          </a:bodyPr>
          <a:lstStyle/>
          <a:p>
            <a:r>
              <a:rPr lang="en-US" sz="1100" b="1" dirty="0">
                <a:solidFill>
                  <a:schemeClr val="tx1">
                    <a:lumMod val="40000"/>
                    <a:lumOff val="60000"/>
                  </a:schemeClr>
                </a:solidFill>
              </a:rPr>
              <a:t>These skills have names in two areas</a:t>
            </a:r>
          </a:p>
          <a:p>
            <a:r>
              <a:rPr lang="en-US" sz="1100" b="1" dirty="0">
                <a:solidFill>
                  <a:schemeClr val="tx1">
                    <a:lumMod val="40000"/>
                    <a:lumOff val="60000"/>
                  </a:schemeClr>
                </a:solidFill>
              </a:rPr>
              <a:t>The names of the Skills are:</a:t>
            </a:r>
            <a:endParaRPr lang="es-ES" sz="1100" b="1" dirty="0">
              <a:solidFill>
                <a:schemeClr val="tx1">
                  <a:lumMod val="40000"/>
                  <a:lumOff val="60000"/>
                </a:schemeClr>
              </a:solidFill>
            </a:endParaRPr>
          </a:p>
          <a:p>
            <a:r>
              <a:rPr lang="es-ES" sz="1100" b="1" dirty="0">
                <a:solidFill>
                  <a:schemeClr val="tx1">
                    <a:lumMod val="40000"/>
                    <a:lumOff val="60000"/>
                  </a:schemeClr>
                </a:solidFill>
              </a:rPr>
              <a:t>– </a:t>
            </a:r>
            <a:r>
              <a:rPr lang="en-US" sz="1100" b="1" dirty="0">
                <a:solidFill>
                  <a:schemeClr val="tx1">
                    <a:lumMod val="40000"/>
                    <a:lumOff val="60000"/>
                  </a:schemeClr>
                </a:solidFill>
              </a:rPr>
              <a:t>Nature &amp; Primitive Survival</a:t>
            </a:r>
            <a:r>
              <a:rPr lang="es-ES" sz="1100" b="1" dirty="0">
                <a:solidFill>
                  <a:schemeClr val="tx1">
                    <a:lumMod val="40000"/>
                    <a:lumOff val="60000"/>
                  </a:schemeClr>
                </a:solidFill>
              </a:rPr>
              <a:t>, </a:t>
            </a:r>
            <a:r>
              <a:rPr lang="es-ES" sz="1400" b="1" dirty="0">
                <a:solidFill>
                  <a:srgbClr val="99FF33"/>
                </a:solidFill>
              </a:rPr>
              <a:t>NS</a:t>
            </a:r>
            <a:r>
              <a:rPr lang="es-ES" sz="1400" b="1" dirty="0">
                <a:solidFill>
                  <a:schemeClr val="tx1">
                    <a:lumMod val="40000"/>
                    <a:lumOff val="60000"/>
                  </a:schemeClr>
                </a:solidFill>
              </a:rPr>
              <a:t> </a:t>
            </a:r>
            <a:r>
              <a:rPr lang="es-ES" sz="1100" b="1" dirty="0">
                <a:solidFill>
                  <a:schemeClr val="tx1">
                    <a:lumMod val="40000"/>
                    <a:lumOff val="60000"/>
                  </a:schemeClr>
                </a:solidFill>
              </a:rPr>
              <a:t>Nómada &amp; Survival International School</a:t>
            </a:r>
          </a:p>
          <a:p>
            <a:r>
              <a:rPr lang="es-ES" sz="1100" b="1" dirty="0">
                <a:solidFill>
                  <a:schemeClr val="tx1">
                    <a:lumMod val="40000"/>
                    <a:lumOff val="60000"/>
                  </a:schemeClr>
                </a:solidFill>
              </a:rPr>
              <a:t>– </a:t>
            </a:r>
            <a:r>
              <a:rPr lang="en-US" sz="1100" b="1" dirty="0">
                <a:solidFill>
                  <a:schemeClr val="tx1">
                    <a:lumMod val="40000"/>
                    <a:lumOff val="60000"/>
                  </a:schemeClr>
                </a:solidFill>
              </a:rPr>
              <a:t>Extensions in the Technical-Tactical field, </a:t>
            </a:r>
            <a:r>
              <a:rPr lang="es-ES" sz="1100" b="1" dirty="0">
                <a:solidFill>
                  <a:schemeClr val="tx1">
                    <a:lumMod val="40000"/>
                    <a:lumOff val="60000"/>
                  </a:schemeClr>
                </a:solidFill>
              </a:rPr>
              <a:t>Technical &amp; Tactical Survival: </a:t>
            </a:r>
            <a:r>
              <a:rPr lang="es-ES" sz="1400" b="1" dirty="0">
                <a:solidFill>
                  <a:srgbClr val="FFFF00"/>
                </a:solidFill>
              </a:rPr>
              <a:t>OW</a:t>
            </a:r>
            <a:r>
              <a:rPr lang="es-ES" sz="1400" b="1" dirty="0">
                <a:solidFill>
                  <a:schemeClr val="tx1">
                    <a:lumMod val="40000"/>
                    <a:lumOff val="60000"/>
                  </a:schemeClr>
                </a:solidFill>
              </a:rPr>
              <a:t> </a:t>
            </a:r>
            <a:r>
              <a:rPr lang="es-ES" sz="1100" b="1" dirty="0">
                <a:solidFill>
                  <a:schemeClr val="tx1">
                    <a:lumMod val="40000"/>
                    <a:lumOff val="60000"/>
                  </a:schemeClr>
                </a:solidFill>
              </a:rPr>
              <a:t>Okami Wander Technical &amp; Tactical International School. Las denominaciones de los Skills son: </a:t>
            </a:r>
          </a:p>
        </p:txBody>
      </p:sp>
      <p:pic>
        <p:nvPicPr>
          <p:cNvPr id="10" name="Imagen 9">
            <a:extLst>
              <a:ext uri="{FF2B5EF4-FFF2-40B4-BE49-F238E27FC236}">
                <a16:creationId xmlns:a16="http://schemas.microsoft.com/office/drawing/2014/main" id="{3B2E148F-A9F8-253C-5490-79B312555FA3}"/>
              </a:ext>
            </a:extLst>
          </p:cNvPr>
          <p:cNvPicPr>
            <a:picLocks noChangeAspect="1"/>
          </p:cNvPicPr>
          <p:nvPr/>
        </p:nvPicPr>
        <p:blipFill>
          <a:blip r:embed="rId3"/>
          <a:stretch>
            <a:fillRect/>
          </a:stretch>
        </p:blipFill>
        <p:spPr>
          <a:xfrm>
            <a:off x="665479" y="2699420"/>
            <a:ext cx="2340519" cy="2387046"/>
          </a:xfrm>
          <a:prstGeom prst="rect">
            <a:avLst/>
          </a:prstGeom>
          <a:effectLst>
            <a:glow rad="139700">
              <a:schemeClr val="accent1">
                <a:alpha val="50000"/>
              </a:schemeClr>
            </a:glow>
            <a:softEdge rad="0"/>
          </a:effectLst>
        </p:spPr>
      </p:pic>
      <p:pic>
        <p:nvPicPr>
          <p:cNvPr id="12" name="Imagen 11" descr="Imagen que contiene interior, tabla, pequeño, silla&#10;&#10;El contenido generado por IA puede ser incorrecto.">
            <a:extLst>
              <a:ext uri="{FF2B5EF4-FFF2-40B4-BE49-F238E27FC236}">
                <a16:creationId xmlns:a16="http://schemas.microsoft.com/office/drawing/2014/main" id="{119B492C-83A0-4E44-34DF-0050D0427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5431" y="1285828"/>
            <a:ext cx="1052608" cy="1364492"/>
          </a:xfrm>
          <a:prstGeom prst="rect">
            <a:avLst/>
          </a:prstGeom>
        </p:spPr>
      </p:pic>
      <p:pic>
        <p:nvPicPr>
          <p:cNvPr id="14" name="Imagen 13" descr="Imagen que contiene plato, comida, lata, tabla&#10;&#10;El contenido generado por IA puede ser incorrecto.">
            <a:extLst>
              <a:ext uri="{FF2B5EF4-FFF2-40B4-BE49-F238E27FC236}">
                <a16:creationId xmlns:a16="http://schemas.microsoft.com/office/drawing/2014/main" id="{75CFAE2D-F561-A8D5-9968-206CC365D6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571" y="1399764"/>
            <a:ext cx="1381466" cy="11246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CE27D36-FADB-32A4-25A7-BC91BAA04898}"/>
              </a:ext>
            </a:extLst>
          </p:cNvPr>
          <p:cNvPicPr>
            <a:picLocks noChangeAspect="1"/>
          </p:cNvPicPr>
          <p:nvPr/>
        </p:nvPicPr>
        <p:blipFill>
          <a:blip r:embed="rId2"/>
          <a:stretch>
            <a:fillRect/>
          </a:stretch>
        </p:blipFill>
        <p:spPr>
          <a:xfrm>
            <a:off x="0" y="9619"/>
            <a:ext cx="9144000" cy="5124262"/>
          </a:xfrm>
          <a:prstGeom prst="rect">
            <a:avLst/>
          </a:prstGeom>
        </p:spPr>
      </p:pic>
      <p:pic>
        <p:nvPicPr>
          <p:cNvPr id="97" name="image697b977d452ef" descr="image697b977d452f5"/>
          <p:cNvPicPr/>
          <p:nvPr/>
        </p:nvPicPr>
        <p:blipFill>
          <a:blip r:embed="rId3">
            <a:alphaModFix amt="64000"/>
          </a:blip>
          <a:stretch/>
        </p:blipFill>
        <p:spPr>
          <a:xfrm>
            <a:off x="4667191" y="610741"/>
            <a:ext cx="4183803" cy="3821151"/>
          </a:xfrm>
          <a:prstGeom prst="rect">
            <a:avLst/>
          </a:prstGeom>
          <a:noFill/>
          <a:ln w="0">
            <a:noFill/>
          </a:ln>
          <a:effectLst>
            <a:glow rad="127000">
              <a:schemeClr val="accent1">
                <a:alpha val="0"/>
              </a:schemeClr>
            </a:glow>
            <a:softEdge rad="215900"/>
          </a:effectLst>
        </p:spPr>
      </p:pic>
      <p:sp>
        <p:nvSpPr>
          <p:cNvPr id="3" name="CuadroTexto 2">
            <a:extLst>
              <a:ext uri="{FF2B5EF4-FFF2-40B4-BE49-F238E27FC236}">
                <a16:creationId xmlns:a16="http://schemas.microsoft.com/office/drawing/2014/main" id="{1D1AB952-5350-9822-7B24-626406F7EC79}"/>
              </a:ext>
            </a:extLst>
          </p:cNvPr>
          <p:cNvSpPr txBox="1"/>
          <p:nvPr/>
        </p:nvSpPr>
        <p:spPr>
          <a:xfrm>
            <a:off x="193455" y="556880"/>
            <a:ext cx="4473736" cy="3600986"/>
          </a:xfrm>
          <a:prstGeom prst="rect">
            <a:avLst/>
          </a:prstGeom>
          <a:noFill/>
        </p:spPr>
        <p:txBody>
          <a:bodyPr wrap="square">
            <a:spAutoFit/>
          </a:bodyPr>
          <a:lstStyle/>
          <a:p>
            <a:endParaRPr lang="es-ES" sz="1200" b="1" dirty="0">
              <a:solidFill>
                <a:schemeClr val="tx1">
                  <a:lumMod val="40000"/>
                  <a:lumOff val="60000"/>
                </a:schemeClr>
              </a:solidFill>
            </a:endParaRPr>
          </a:p>
          <a:p>
            <a:r>
              <a:rPr lang="en-US" sz="1200" b="1" dirty="0">
                <a:solidFill>
                  <a:schemeClr val="tx1">
                    <a:lumMod val="40000"/>
                    <a:lumOff val="60000"/>
                  </a:schemeClr>
                </a:solidFill>
              </a:rPr>
              <a:t>The training is structured as follows:</a:t>
            </a:r>
          </a:p>
          <a:p>
            <a:endParaRPr lang="en-US" sz="1200" b="1" dirty="0">
              <a:solidFill>
                <a:schemeClr val="tx1">
                  <a:lumMod val="40000"/>
                  <a:lumOff val="60000"/>
                </a:schemeClr>
              </a:solidFill>
            </a:endParaRPr>
          </a:p>
          <a:p>
            <a:r>
              <a:rPr lang="en-US" sz="1200" b="1" dirty="0">
                <a:solidFill>
                  <a:schemeClr val="tx1">
                    <a:lumMod val="40000"/>
                    <a:lumOff val="60000"/>
                  </a:schemeClr>
                </a:solidFill>
              </a:rPr>
              <a:t>– In-person training, which includes practical exercises, workshops, and other activities designed to achieve the appropriate level of skill and proficiency</a:t>
            </a:r>
          </a:p>
          <a:p>
            <a:r>
              <a:rPr lang="en-US" sz="1200" b="1" dirty="0">
                <a:solidFill>
                  <a:schemeClr val="tx1">
                    <a:lumMod val="40000"/>
                    <a:lumOff val="60000"/>
                  </a:schemeClr>
                </a:solidFill>
              </a:rPr>
              <a:t>– Distance learning, which complements the in-person training</a:t>
            </a:r>
          </a:p>
          <a:p>
            <a:r>
              <a:rPr lang="en-US" sz="1200" b="1" dirty="0">
                <a:solidFill>
                  <a:schemeClr val="tx1">
                    <a:lumMod val="40000"/>
                    <a:lumOff val="60000"/>
                  </a:schemeClr>
                </a:solidFill>
              </a:rPr>
              <a:t>– Blended learning. Due to its effectiveness, this model will be the most common. All Levels courses fall under this category. However, the in-person and distance learning modalities are complementary, facilitating continuous training over time. They ARE ALSO INDEPENT, allowing you to take only the in-person courses, only the distance learning courses, or both </a:t>
            </a:r>
          </a:p>
          <a:p>
            <a:endParaRPr lang="en-US" sz="1200" b="1" dirty="0">
              <a:solidFill>
                <a:schemeClr val="tx1">
                  <a:lumMod val="40000"/>
                  <a:lumOff val="60000"/>
                </a:schemeClr>
              </a:solidFill>
            </a:endParaRPr>
          </a:p>
          <a:p>
            <a:r>
              <a:rPr lang="en-US" sz="1200" b="1" dirty="0">
                <a:solidFill>
                  <a:schemeClr val="tx1">
                    <a:lumMod val="40000"/>
                    <a:lumOff val="60000"/>
                  </a:schemeClr>
                </a:solidFill>
              </a:rPr>
              <a:t>Nevertheless, successful completion of both the in-person and distance learning modalities is required to obtain the SIWA Start Instructor Certification</a:t>
            </a:r>
            <a:endParaRPr lang="es-ES" sz="1200" b="1" dirty="0">
              <a:solidFill>
                <a:schemeClr val="tx1">
                  <a:lumMod val="40000"/>
                  <a:lumOff val="60000"/>
                </a:schemeClr>
              </a:solidFill>
            </a:endParaRPr>
          </a:p>
        </p:txBody>
      </p:sp>
      <p:sp>
        <p:nvSpPr>
          <p:cNvPr id="6" name="CuadroTexto 5">
            <a:extLst>
              <a:ext uri="{FF2B5EF4-FFF2-40B4-BE49-F238E27FC236}">
                <a16:creationId xmlns:a16="http://schemas.microsoft.com/office/drawing/2014/main" id="{2F6592DC-7D24-9B39-F045-654C4CFAFB2B}"/>
              </a:ext>
            </a:extLst>
          </p:cNvPr>
          <p:cNvSpPr txBox="1"/>
          <p:nvPr/>
        </p:nvSpPr>
        <p:spPr>
          <a:xfrm>
            <a:off x="197815" y="4431892"/>
            <a:ext cx="8748370" cy="577081"/>
          </a:xfrm>
          <a:prstGeom prst="rect">
            <a:avLst/>
          </a:prstGeom>
          <a:noFill/>
        </p:spPr>
        <p:txBody>
          <a:bodyPr wrap="square">
            <a:spAutoFit/>
          </a:bodyPr>
          <a:lstStyle/>
          <a:p>
            <a:r>
              <a:rPr kumimoji="0" lang="es-ES" sz="105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n-US" sz="1050" b="1" i="0" u="none" strike="noStrike" kern="1200" cap="none" spc="0" normalizeH="0" baseline="0" noProof="0" dirty="0">
                <a:ln>
                  <a:noFill/>
                </a:ln>
                <a:solidFill>
                  <a:srgbClr val="FFFF00"/>
                </a:solidFill>
                <a:effectLst/>
                <a:uLnTx/>
                <a:uFillTx/>
                <a:latin typeface="Arial"/>
                <a:ea typeface="+mn-ea"/>
                <a:cs typeface="+mn-cs"/>
              </a:rPr>
              <a:t>In addition, there are specific syllabi included and not included in this index for professional sectors (security, armed forces and other professionals exposed to specific risks) where there are special conditions that only affect them and which include special and restricted training for these groups</a:t>
            </a:r>
            <a:endParaRPr lang="es-ES" sz="1050" dirty="0"/>
          </a:p>
        </p:txBody>
      </p:sp>
      <p:sp>
        <p:nvSpPr>
          <p:cNvPr id="5" name="4 CuadroTexto">
            <a:extLst>
              <a:ext uri="{FF2B5EF4-FFF2-40B4-BE49-F238E27FC236}">
                <a16:creationId xmlns:a16="http://schemas.microsoft.com/office/drawing/2014/main" id="{723C3FF5-4DC0-BE26-66E0-DFDB4E258D3B}"/>
              </a:ext>
            </a:extLst>
          </p:cNvPr>
          <p:cNvSpPr txBox="1"/>
          <p:nvPr/>
        </p:nvSpPr>
        <p:spPr>
          <a:xfrm>
            <a:off x="2100790" y="134527"/>
            <a:ext cx="4752040" cy="104644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tx1">
                    <a:lumMod val="60000"/>
                    <a:lumOff val="40000"/>
                  </a:schemeClr>
                </a:solidFill>
                <a:effectLst/>
                <a:latin typeface="Berlin Sans FB Demi" panose="020E0802020502020306" pitchFamily="34" charset="0"/>
                <a:ea typeface="Microsoft Sans Serif" panose="020B0604020202020204" pitchFamily="34" charset="0"/>
                <a:cs typeface="Times New Roman" panose="02020603050405020304" pitchFamily="18" charset="0"/>
              </a:rPr>
              <a:t>Contents &amp; Procedures  </a:t>
            </a:r>
            <a:endParaRPr lang="es-ES" sz="1100" dirty="0">
              <a:solidFill>
                <a:schemeClr val="tx1">
                  <a:lumMod val="60000"/>
                  <a:lumOff val="40000"/>
                </a:schemeClr>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BFA6651-B815-25CC-6AB3-831CCA3A5101}"/>
              </a:ext>
            </a:extLst>
          </p:cNvPr>
          <p:cNvPicPr>
            <a:picLocks noChangeAspect="1"/>
          </p:cNvPicPr>
          <p:nvPr/>
        </p:nvPicPr>
        <p:blipFill>
          <a:blip r:embed="rId2"/>
          <a:stretch>
            <a:fillRect/>
          </a:stretch>
        </p:blipFill>
        <p:spPr>
          <a:xfrm>
            <a:off x="0" y="9619"/>
            <a:ext cx="9144000" cy="5124262"/>
          </a:xfrm>
          <a:prstGeom prst="rect">
            <a:avLst/>
          </a:prstGeom>
        </p:spPr>
      </p:pic>
      <p:sp>
        <p:nvSpPr>
          <p:cNvPr id="7" name="CuadroTexto 6">
            <a:extLst>
              <a:ext uri="{FF2B5EF4-FFF2-40B4-BE49-F238E27FC236}">
                <a16:creationId xmlns:a16="http://schemas.microsoft.com/office/drawing/2014/main" id="{15800C82-E6FC-E94F-4A40-8A7266EF3EBE}"/>
              </a:ext>
            </a:extLst>
          </p:cNvPr>
          <p:cNvSpPr txBox="1"/>
          <p:nvPr/>
        </p:nvSpPr>
        <p:spPr>
          <a:xfrm>
            <a:off x="202918" y="641800"/>
            <a:ext cx="8738164" cy="4154984"/>
          </a:xfrm>
          <a:prstGeom prst="rect">
            <a:avLst/>
          </a:prstGeom>
          <a:noFill/>
        </p:spPr>
        <p:txBody>
          <a:bodyPr wrap="square">
            <a:spAutoFit/>
          </a:bodyPr>
          <a:lstStyle/>
          <a:p>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To analyze them in greater depth, you must access the Detailed Program. The names of each Skill are included in both the Nomad Program (in red) and the Okami Wander Program (in black)</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lang="es-ES" sz="1200" b="1" dirty="0">
              <a:solidFill>
                <a:srgbClr val="D3DC84">
                  <a:lumMod val="40000"/>
                  <a:lumOff val="60000"/>
                </a:srgbClr>
              </a:solidFill>
              <a:latin typeface="Arial"/>
            </a:endParaRPr>
          </a:p>
          <a:p>
            <a:r>
              <a:rPr lang="es-ES" sz="1200" b="1" dirty="0">
                <a:solidFill>
                  <a:srgbClr val="FFFF00"/>
                </a:solidFill>
                <a:latin typeface="Arial"/>
              </a:rPr>
              <a:t>*</a:t>
            </a:r>
            <a:r>
              <a:rPr lang="es-ES" sz="1200" b="1" dirty="0">
                <a:solidFill>
                  <a:srgbClr val="D3DC84">
                    <a:lumMod val="40000"/>
                    <a:lumOff val="60000"/>
                  </a:srgbClr>
                </a:solidFill>
                <a:latin typeface="Arial"/>
              </a:rPr>
              <a:t> </a:t>
            </a:r>
            <a:r>
              <a:rPr kumimoji="0" lang="en-US" sz="1200" b="1" i="0" u="none" strike="noStrike" kern="1200" cap="none" spc="0" normalizeH="0" baseline="0" noProof="0" dirty="0">
                <a:ln>
                  <a:noFill/>
                </a:ln>
                <a:solidFill>
                  <a:srgbClr val="FFFF00"/>
                </a:solidFill>
                <a:effectLst/>
                <a:uLnTx/>
                <a:uFillTx/>
                <a:latin typeface="Arial"/>
                <a:ea typeface="+mn-ea"/>
                <a:cs typeface="+mn-cs"/>
              </a:rPr>
              <a:t>In all Skills except Skill 8 Citizen Self-Defense, the in-person course consists of putting all or part of the content of the online course into practice. Skill 8 has a different structure, and the in-person course includes much content not covered in the online course</a:t>
            </a:r>
            <a:endParaRPr lang="es-ES" dirty="0">
              <a:solidFill>
                <a:srgbClr val="FFFF00"/>
              </a:solidFill>
            </a:endParaRPr>
          </a:p>
        </p:txBody>
      </p:sp>
      <p:pic>
        <p:nvPicPr>
          <p:cNvPr id="9" name="Imagen 8">
            <a:extLst>
              <a:ext uri="{FF2B5EF4-FFF2-40B4-BE49-F238E27FC236}">
                <a16:creationId xmlns:a16="http://schemas.microsoft.com/office/drawing/2014/main" id="{0C9A04F7-2035-D79F-73E0-2C1478ED522D}"/>
              </a:ext>
            </a:extLst>
          </p:cNvPr>
          <p:cNvPicPr>
            <a:picLocks noChangeAspect="1"/>
          </p:cNvPicPr>
          <p:nvPr/>
        </p:nvPicPr>
        <p:blipFill>
          <a:blip r:embed="rId3"/>
          <a:stretch>
            <a:fillRect/>
          </a:stretch>
        </p:blipFill>
        <p:spPr>
          <a:xfrm>
            <a:off x="2843552" y="1563267"/>
            <a:ext cx="6078936" cy="720953"/>
          </a:xfrm>
          <a:prstGeom prst="rect">
            <a:avLst/>
          </a:prstGeom>
          <a:effectLst>
            <a:softEdge rad="38100"/>
          </a:effectLst>
        </p:spPr>
      </p:pic>
      <p:pic>
        <p:nvPicPr>
          <p:cNvPr id="10" name="Imagen 9">
            <a:extLst>
              <a:ext uri="{FF2B5EF4-FFF2-40B4-BE49-F238E27FC236}">
                <a16:creationId xmlns:a16="http://schemas.microsoft.com/office/drawing/2014/main" id="{61586A0F-14C8-91D1-6E8A-8288F2B9B1B7}"/>
              </a:ext>
            </a:extLst>
          </p:cNvPr>
          <p:cNvPicPr>
            <a:picLocks noChangeAspect="1"/>
          </p:cNvPicPr>
          <p:nvPr/>
        </p:nvPicPr>
        <p:blipFill>
          <a:blip r:embed="rId4"/>
          <a:stretch>
            <a:fillRect/>
          </a:stretch>
        </p:blipFill>
        <p:spPr>
          <a:xfrm rot="19594263">
            <a:off x="-148981" y="1913120"/>
            <a:ext cx="2504240" cy="1317259"/>
          </a:xfrm>
          <a:prstGeom prst="rect">
            <a:avLst/>
          </a:prstGeom>
        </p:spPr>
      </p:pic>
      <p:pic>
        <p:nvPicPr>
          <p:cNvPr id="11" name="Imagen 10">
            <a:extLst>
              <a:ext uri="{FF2B5EF4-FFF2-40B4-BE49-F238E27FC236}">
                <a16:creationId xmlns:a16="http://schemas.microsoft.com/office/drawing/2014/main" id="{E219BC25-5FCA-5AF9-78F6-94EBE93A87F5}"/>
              </a:ext>
            </a:extLst>
          </p:cNvPr>
          <p:cNvPicPr>
            <a:picLocks noChangeAspect="1"/>
          </p:cNvPicPr>
          <p:nvPr/>
        </p:nvPicPr>
        <p:blipFill>
          <a:blip r:embed="rId5">
            <a:grayscl/>
          </a:blip>
          <a:stretch>
            <a:fillRect/>
          </a:stretch>
        </p:blipFill>
        <p:spPr>
          <a:xfrm>
            <a:off x="2843552" y="2671891"/>
            <a:ext cx="6066953" cy="720953"/>
          </a:xfrm>
          <a:prstGeom prst="rect">
            <a:avLst/>
          </a:prstGeom>
          <a:effectLst>
            <a:softEdge rad="38100"/>
          </a:effectLst>
        </p:spPr>
      </p:pic>
      <p:sp>
        <p:nvSpPr>
          <p:cNvPr id="15" name="CuadroTexto 14">
            <a:extLst>
              <a:ext uri="{FF2B5EF4-FFF2-40B4-BE49-F238E27FC236}">
                <a16:creationId xmlns:a16="http://schemas.microsoft.com/office/drawing/2014/main" id="{470331F2-7FFD-7618-BAB9-84C4C8D66A4B}"/>
              </a:ext>
            </a:extLst>
          </p:cNvPr>
          <p:cNvSpPr txBox="1"/>
          <p:nvPr/>
        </p:nvSpPr>
        <p:spPr>
          <a:xfrm>
            <a:off x="2744346" y="2293591"/>
            <a:ext cx="4624038" cy="369332"/>
          </a:xfrm>
          <a:prstGeom prst="rect">
            <a:avLst/>
          </a:prstGeom>
          <a:noFill/>
        </p:spPr>
        <p:txBody>
          <a:bodyPr wrap="square">
            <a:spAutoFit/>
          </a:bodyPr>
          <a:lstStyle/>
          <a:p>
            <a:r>
              <a:rPr lang="en-US" b="1" dirty="0">
                <a:solidFill>
                  <a:schemeClr val="bg1"/>
                </a:solidFill>
                <a:highlight>
                  <a:srgbClr val="808080"/>
                </a:highlight>
                <a:latin typeface="Savate Light"/>
                <a:ea typeface="Savate Light"/>
                <a:cs typeface="+mj-cs"/>
              </a:rPr>
              <a:t>OKAMI WANDER</a:t>
            </a:r>
            <a:endParaRPr lang="es-ES" b="1" dirty="0">
              <a:solidFill>
                <a:schemeClr val="bg1"/>
              </a:solidFill>
              <a:highlight>
                <a:srgbClr val="808080"/>
              </a:highlight>
            </a:endParaRPr>
          </a:p>
        </p:txBody>
      </p:sp>
      <p:pic>
        <p:nvPicPr>
          <p:cNvPr id="17" name="Imagen 16">
            <a:extLst>
              <a:ext uri="{FF2B5EF4-FFF2-40B4-BE49-F238E27FC236}">
                <a16:creationId xmlns:a16="http://schemas.microsoft.com/office/drawing/2014/main" id="{CC7E8617-D8F3-36F9-700A-194994C51302}"/>
              </a:ext>
            </a:extLst>
          </p:cNvPr>
          <p:cNvPicPr>
            <a:picLocks noChangeAspect="1"/>
          </p:cNvPicPr>
          <p:nvPr/>
        </p:nvPicPr>
        <p:blipFill>
          <a:blip r:embed="rId6"/>
          <a:stretch>
            <a:fillRect/>
          </a:stretch>
        </p:blipFill>
        <p:spPr>
          <a:xfrm>
            <a:off x="1895480" y="1630747"/>
            <a:ext cx="848865" cy="694868"/>
          </a:xfrm>
          <a:prstGeom prst="rect">
            <a:avLst/>
          </a:prstGeom>
        </p:spPr>
      </p:pic>
      <p:pic>
        <p:nvPicPr>
          <p:cNvPr id="18" name="Imagen 17">
            <a:extLst>
              <a:ext uri="{FF2B5EF4-FFF2-40B4-BE49-F238E27FC236}">
                <a16:creationId xmlns:a16="http://schemas.microsoft.com/office/drawing/2014/main" id="{C89FC515-5FE1-75F9-8B7C-8CBB85B4A23E}"/>
              </a:ext>
            </a:extLst>
          </p:cNvPr>
          <p:cNvPicPr>
            <a:picLocks noChangeAspect="1"/>
          </p:cNvPicPr>
          <p:nvPr/>
        </p:nvPicPr>
        <p:blipFill>
          <a:blip r:embed="rId7"/>
          <a:stretch>
            <a:fillRect/>
          </a:stretch>
        </p:blipFill>
        <p:spPr>
          <a:xfrm>
            <a:off x="2003356" y="2571750"/>
            <a:ext cx="710413" cy="919842"/>
          </a:xfrm>
          <a:prstGeom prst="rect">
            <a:avLst/>
          </a:prstGeom>
        </p:spPr>
      </p:pic>
      <p:sp>
        <p:nvSpPr>
          <p:cNvPr id="6" name="4 CuadroTexto">
            <a:extLst>
              <a:ext uri="{FF2B5EF4-FFF2-40B4-BE49-F238E27FC236}">
                <a16:creationId xmlns:a16="http://schemas.microsoft.com/office/drawing/2014/main" id="{775D75D8-B2F0-F7E8-C693-405689218DF5}"/>
              </a:ext>
            </a:extLst>
          </p:cNvPr>
          <p:cNvSpPr txBox="1"/>
          <p:nvPr/>
        </p:nvSpPr>
        <p:spPr>
          <a:xfrm>
            <a:off x="2138546" y="20938"/>
            <a:ext cx="4466745" cy="1600438"/>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600"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Summary Program  </a:t>
            </a:r>
            <a:endParaRPr lang="es-ES" sz="36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3" name="CuadroTexto 2">
            <a:extLst>
              <a:ext uri="{FF2B5EF4-FFF2-40B4-BE49-F238E27FC236}">
                <a16:creationId xmlns:a16="http://schemas.microsoft.com/office/drawing/2014/main" id="{ABBF167E-F7C0-CDEA-1DBB-AEB7F3DC9467}"/>
              </a:ext>
            </a:extLst>
          </p:cNvPr>
          <p:cNvSpPr txBox="1"/>
          <p:nvPr/>
        </p:nvSpPr>
        <p:spPr>
          <a:xfrm>
            <a:off x="2744346" y="1175596"/>
            <a:ext cx="4378328" cy="369332"/>
          </a:xfrm>
          <a:prstGeom prst="rect">
            <a:avLst/>
          </a:prstGeom>
          <a:noFill/>
        </p:spPr>
        <p:txBody>
          <a:bodyPr wrap="square">
            <a:spAutoFit/>
          </a:bodyPr>
          <a:lstStyle/>
          <a:p>
            <a:r>
              <a:rPr kumimoji="0" lang="en-US" b="1" i="0" u="none" strike="noStrike" kern="1200" cap="none" spc="0" normalizeH="0" baseline="0" noProof="0" dirty="0">
                <a:ln>
                  <a:noFill/>
                </a:ln>
                <a:solidFill>
                  <a:srgbClr val="FF0000"/>
                </a:solidFill>
                <a:highlight>
                  <a:srgbClr val="808080"/>
                </a:highlight>
                <a:uLnTx/>
                <a:uFillTx/>
                <a:latin typeface="Savate Light"/>
                <a:ea typeface="Savate Light"/>
                <a:cs typeface="+mj-cs"/>
              </a:rPr>
              <a:t>NOMADA</a:t>
            </a:r>
            <a:endParaRPr lang="es-ES" b="1" dirty="0">
              <a:solidFill>
                <a:srgbClr val="FF0000"/>
              </a:solidFill>
              <a:highlight>
                <a:srgbClr val="808080"/>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736D842-7F41-A7F0-D726-CCC453B7D877}"/>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DE981EA6-8315-E18C-B9AA-67D5BE61BB06}"/>
              </a:ext>
            </a:extLst>
          </p:cNvPr>
          <p:cNvSpPr txBox="1"/>
          <p:nvPr/>
        </p:nvSpPr>
        <p:spPr>
          <a:xfrm>
            <a:off x="345753" y="2223906"/>
            <a:ext cx="5635082" cy="267765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Situation Assessment and Action Protocol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Actual Survival and Controlled Survival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PAS Action Protocol (Protect, Alert, Assist)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Situation Assessment, Threats, and Resources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Psychology of Survival and Roles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Managing Stress, Fear, Panic, and Loneliness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Roles in Survival Situations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Appointing a Leader and Their Responsibilities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Intelligence as a Tool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Tools for Developing Survival Skills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Security Rings4.1. Ring 1: Base Camp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Ring 2: Searching for Primary Resources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4.3. Ring 3: Exploration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4.4. Ring 4: Terrain Outside Ring 3</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306093F1-C04B-52CF-7060-6F32EF07F8A7}"/>
              </a:ext>
            </a:extLst>
          </p:cNvPr>
          <p:cNvPicPr>
            <a:picLocks noChangeAspect="1"/>
          </p:cNvPicPr>
          <p:nvPr/>
        </p:nvPicPr>
        <p:blipFill>
          <a:blip r:embed="rId3"/>
          <a:stretch>
            <a:fillRect/>
          </a:stretch>
        </p:blipFill>
        <p:spPr>
          <a:xfrm>
            <a:off x="2542227" y="113902"/>
            <a:ext cx="3438608" cy="358581"/>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D3A0D81B-150E-7585-AEFA-97CB2BD395B6}"/>
              </a:ext>
            </a:extLst>
          </p:cNvPr>
          <p:cNvPicPr>
            <a:picLocks noChangeAspect="1"/>
          </p:cNvPicPr>
          <p:nvPr/>
        </p:nvPicPr>
        <p:blipFill>
          <a:blip r:embed="rId4"/>
          <a:stretch>
            <a:fillRect/>
          </a:stretch>
        </p:blipFill>
        <p:spPr>
          <a:xfrm>
            <a:off x="345753" y="263076"/>
            <a:ext cx="918005" cy="293762"/>
          </a:xfrm>
          <a:prstGeom prst="rect">
            <a:avLst/>
          </a:prstGeom>
          <a:effectLst>
            <a:glow rad="127000">
              <a:schemeClr val="accent1"/>
            </a:glow>
            <a:softEdge rad="0"/>
          </a:effectLst>
        </p:spPr>
      </p:pic>
      <p:pic>
        <p:nvPicPr>
          <p:cNvPr id="15" name="Imagen 14">
            <a:extLst>
              <a:ext uri="{FF2B5EF4-FFF2-40B4-BE49-F238E27FC236}">
                <a16:creationId xmlns:a16="http://schemas.microsoft.com/office/drawing/2014/main" id="{17BA5664-C2CE-CA99-FBAD-5FADB4F57BA2}"/>
              </a:ext>
            </a:extLst>
          </p:cNvPr>
          <p:cNvPicPr>
            <a:picLocks noChangeAspect="1"/>
          </p:cNvPicPr>
          <p:nvPr/>
        </p:nvPicPr>
        <p:blipFill>
          <a:blip r:embed="rId5"/>
          <a:stretch>
            <a:fillRect/>
          </a:stretch>
        </p:blipFill>
        <p:spPr>
          <a:xfrm>
            <a:off x="495296" y="1964684"/>
            <a:ext cx="2109399" cy="170703"/>
          </a:xfrm>
          <a:prstGeom prst="rect">
            <a:avLst/>
          </a:prstGeom>
          <a:effectLst>
            <a:glow rad="88900">
              <a:schemeClr val="accent1">
                <a:alpha val="94000"/>
              </a:schemeClr>
            </a:glow>
          </a:effectLst>
        </p:spPr>
      </p:pic>
      <p:pic>
        <p:nvPicPr>
          <p:cNvPr id="17" name="Imagen 16" descr="Diagrama&#10;&#10;El contenido generado por IA puede ser incorrecto.">
            <a:extLst>
              <a:ext uri="{FF2B5EF4-FFF2-40B4-BE49-F238E27FC236}">
                <a16:creationId xmlns:a16="http://schemas.microsoft.com/office/drawing/2014/main" id="{BD2A865E-85E4-4A5D-F1A4-85987B239E70}"/>
              </a:ext>
            </a:extLst>
          </p:cNvPr>
          <p:cNvPicPr>
            <a:picLocks noChangeAspect="1"/>
          </p:cNvPicPr>
          <p:nvPr/>
        </p:nvPicPr>
        <p:blipFill>
          <a:blip r:embed="rId6">
            <a:alphaModFix amt="44000"/>
            <a:extLst>
              <a:ext uri="{28A0092B-C50C-407E-A947-70E740481C1C}">
                <a14:useLocalDpi xmlns:a14="http://schemas.microsoft.com/office/drawing/2010/main" val="0"/>
              </a:ext>
            </a:extLst>
          </a:blip>
          <a:stretch>
            <a:fillRect/>
          </a:stretch>
        </p:blipFill>
        <p:spPr>
          <a:xfrm>
            <a:off x="5642517" y="1964684"/>
            <a:ext cx="2954144" cy="2954144"/>
          </a:xfrm>
          <a:prstGeom prst="rect">
            <a:avLst/>
          </a:prstGeom>
          <a:effectLst>
            <a:glow rad="228600">
              <a:schemeClr val="accent1">
                <a:alpha val="0"/>
              </a:schemeClr>
            </a:glow>
            <a:softEdge rad="88900"/>
          </a:effectLst>
        </p:spPr>
      </p:pic>
      <p:sp>
        <p:nvSpPr>
          <p:cNvPr id="7" name="4 CuadroTexto">
            <a:extLst>
              <a:ext uri="{FF2B5EF4-FFF2-40B4-BE49-F238E27FC236}">
                <a16:creationId xmlns:a16="http://schemas.microsoft.com/office/drawing/2014/main" id="{8F828DFF-BC65-9492-8A14-6477FF807E54}"/>
              </a:ext>
            </a:extLst>
          </p:cNvPr>
          <p:cNvSpPr txBox="1"/>
          <p:nvPr/>
        </p:nvSpPr>
        <p:spPr>
          <a:xfrm>
            <a:off x="2171119" y="1371020"/>
            <a:ext cx="4083386"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Team organization and survival</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3" name="4 CuadroTexto">
            <a:extLst>
              <a:ext uri="{FF2B5EF4-FFF2-40B4-BE49-F238E27FC236}">
                <a16:creationId xmlns:a16="http://schemas.microsoft.com/office/drawing/2014/main" id="{5FCB0098-7C4D-CEE3-616F-D788A09B8A98}"/>
              </a:ext>
            </a:extLst>
          </p:cNvPr>
          <p:cNvSpPr txBox="1"/>
          <p:nvPr/>
        </p:nvSpPr>
        <p:spPr>
          <a:xfrm>
            <a:off x="998043" y="445894"/>
            <a:ext cx="6948020"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Assumption of Roles </a:t>
            </a:r>
            <a:r>
              <a:rPr lang="en-US" sz="28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&amp;</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Security Rings  </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A7CB2FA9-8BEC-ED5E-621A-359D6A60B14E}"/>
              </a:ext>
            </a:extLst>
          </p:cNvPr>
          <p:cNvSpPr txBox="1"/>
          <p:nvPr/>
        </p:nvSpPr>
        <p:spPr>
          <a:xfrm>
            <a:off x="-388343" y="829725"/>
            <a:ext cx="9920685" cy="1046440"/>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Assumption of Roles &amp; Security Rings, Operational Discipline &amp; Leadership  </a:t>
            </a:r>
            <a:endParaRPr lang="es-ES" sz="21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bg1"/>
              </a:solidFill>
              <a:effectLst/>
              <a:latin typeface="Microsoft Sans Serif" panose="020B0604020202020204" pitchFamily="34" charset="0"/>
              <a:ea typeface="Microsoft Sans Serif"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96AD-620C-5A4E-D19C-340C53E9F11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15C7FA0-B89B-BA81-0791-EA568CFE6DF2}"/>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3B5B1E09-3844-7B1B-3D5A-2ADB96E32397}"/>
              </a:ext>
            </a:extLst>
          </p:cNvPr>
          <p:cNvSpPr txBox="1"/>
          <p:nvPr/>
        </p:nvSpPr>
        <p:spPr>
          <a:xfrm>
            <a:off x="301535" y="2351668"/>
            <a:ext cx="5635082" cy="243143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Interventional Medicine,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Action</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Guidelines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Initial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Patient</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Assessment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Cardiopulmonary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Resuscitation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Hemorrhage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Shock</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Wounds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Bruises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Burns and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Frostbite</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Musculoskeletal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Injuries</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Other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Emergency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Situations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Pregnancy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Emergencies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The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First</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Aid Kit</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The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Kit: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Distress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Emergency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Signals</a:t>
            </a:r>
            <a:r>
              <a:rPr lang="es-ES" sz="1200" b="1" dirty="0">
                <a:solidFill>
                  <a:srgbClr val="D3DC84">
                    <a:lumMod val="40000"/>
                    <a:lumOff val="60000"/>
                  </a:srgbClr>
                </a:solidFill>
                <a:latin typeface="Arial"/>
              </a:rPr>
              <a:t> </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(Basic Air and Sea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Signals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DD433BD1-B26F-8670-1C65-B68364B22FD2}"/>
              </a:ext>
            </a:extLst>
          </p:cNvPr>
          <p:cNvPicPr>
            <a:picLocks noChangeAspect="1"/>
          </p:cNvPicPr>
          <p:nvPr/>
        </p:nvPicPr>
        <p:blipFill>
          <a:blip r:embed="rId3"/>
          <a:stretch>
            <a:fillRect/>
          </a:stretch>
        </p:blipFill>
        <p:spPr>
          <a:xfrm>
            <a:off x="430433" y="2037553"/>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0C032CC8-3E77-37A5-FB13-F520513AFF02}"/>
              </a:ext>
            </a:extLst>
          </p:cNvPr>
          <p:cNvPicPr>
            <a:picLocks noChangeAspect="1"/>
          </p:cNvPicPr>
          <p:nvPr/>
        </p:nvPicPr>
        <p:blipFill>
          <a:blip r:embed="rId4"/>
          <a:stretch>
            <a:fillRect/>
          </a:stretch>
        </p:blipFill>
        <p:spPr>
          <a:xfrm>
            <a:off x="2718569" y="132164"/>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B48BF94D-12DD-62BF-3A52-C49168CF222C}"/>
              </a:ext>
            </a:extLst>
          </p:cNvPr>
          <p:cNvPicPr>
            <a:picLocks noChangeAspect="1"/>
          </p:cNvPicPr>
          <p:nvPr/>
        </p:nvPicPr>
        <p:blipFill>
          <a:blip r:embed="rId5"/>
          <a:stretch>
            <a:fillRect/>
          </a:stretch>
        </p:blipFill>
        <p:spPr>
          <a:xfrm>
            <a:off x="301535" y="288662"/>
            <a:ext cx="996736" cy="288909"/>
          </a:xfrm>
          <a:prstGeom prst="rect">
            <a:avLst/>
          </a:prstGeom>
          <a:effectLst>
            <a:glow rad="127000">
              <a:schemeClr val="accent1"/>
            </a:glow>
          </a:effectLst>
        </p:spPr>
      </p:pic>
      <p:pic>
        <p:nvPicPr>
          <p:cNvPr id="23" name="Imagen 22" descr="Foto en blanco y negro de un grupo de personas sentadas&#10;&#10;El contenido generado por IA puede ser incorrecto.">
            <a:extLst>
              <a:ext uri="{FF2B5EF4-FFF2-40B4-BE49-F238E27FC236}">
                <a16:creationId xmlns:a16="http://schemas.microsoft.com/office/drawing/2014/main" id="{B17ED6A7-82BA-924B-41AD-6F3D681066BE}"/>
              </a:ext>
            </a:extLst>
          </p:cNvPr>
          <p:cNvPicPr>
            <a:picLocks noChangeAspect="1"/>
          </p:cNvPicPr>
          <p:nvPr/>
        </p:nvPicPr>
        <p:blipFill>
          <a:blip r:embed="rId6" cstate="print">
            <a:alphaModFix amt="37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5561723" y="2571669"/>
            <a:ext cx="3456075" cy="2387649"/>
          </a:xfrm>
          <a:prstGeom prst="rect">
            <a:avLst/>
          </a:prstGeom>
          <a:effectLst>
            <a:glow>
              <a:schemeClr val="accent1">
                <a:alpha val="91000"/>
              </a:schemeClr>
            </a:glow>
            <a:softEdge rad="254000"/>
          </a:effectLst>
        </p:spPr>
      </p:pic>
      <p:pic>
        <p:nvPicPr>
          <p:cNvPr id="25" name="Imagen 24" descr="Imagen que contiene foto&#10;&#10;El contenido generado por IA puede ser incorrecto.">
            <a:extLst>
              <a:ext uri="{FF2B5EF4-FFF2-40B4-BE49-F238E27FC236}">
                <a16:creationId xmlns:a16="http://schemas.microsoft.com/office/drawing/2014/main" id="{D58EC645-7D40-408B-CE82-B25578705AB9}"/>
              </a:ext>
            </a:extLst>
          </p:cNvPr>
          <p:cNvPicPr>
            <a:picLocks noChangeAspect="1"/>
          </p:cNvPicPr>
          <p:nvPr/>
        </p:nvPicPr>
        <p:blipFill>
          <a:blip r:embed="rId8" cstate="print">
            <a:alphaModFix amt="62000"/>
            <a:extLst>
              <a:ext uri="{28A0092B-C50C-407E-A947-70E740481C1C}">
                <a14:useLocalDpi xmlns:a14="http://schemas.microsoft.com/office/drawing/2010/main" val="0"/>
              </a:ext>
            </a:extLst>
          </a:blip>
          <a:stretch>
            <a:fillRect/>
          </a:stretch>
        </p:blipFill>
        <p:spPr>
          <a:xfrm>
            <a:off x="5159835" y="1979041"/>
            <a:ext cx="2623659" cy="1919644"/>
          </a:xfrm>
          <a:prstGeom prst="rect">
            <a:avLst/>
          </a:prstGeom>
          <a:effectLst>
            <a:softEdge rad="190500"/>
          </a:effectLst>
        </p:spPr>
      </p:pic>
      <p:pic>
        <p:nvPicPr>
          <p:cNvPr id="27" name="Imagen 26" descr="Imagen que contiene Dibujo de ingeniería&#10;&#10;El contenido generado por IA puede ser incorrecto.">
            <a:extLst>
              <a:ext uri="{FF2B5EF4-FFF2-40B4-BE49-F238E27FC236}">
                <a16:creationId xmlns:a16="http://schemas.microsoft.com/office/drawing/2014/main" id="{FF81267D-DED5-22F5-3356-05952AE1B64E}"/>
              </a:ext>
            </a:extLst>
          </p:cNvPr>
          <p:cNvPicPr>
            <a:picLocks noChangeAspect="1"/>
          </p:cNvPicPr>
          <p:nvPr/>
        </p:nvPicPr>
        <p:blipFill>
          <a:blip r:embed="rId9" cstate="print">
            <a:alphaModFix amt="53000"/>
            <a:extLst>
              <a:ext uri="{28A0092B-C50C-407E-A947-70E740481C1C}">
                <a14:useLocalDpi xmlns:a14="http://schemas.microsoft.com/office/drawing/2010/main" val="0"/>
              </a:ext>
            </a:extLst>
          </a:blip>
          <a:stretch>
            <a:fillRect/>
          </a:stretch>
        </p:blipFill>
        <p:spPr>
          <a:xfrm>
            <a:off x="3799329" y="2406725"/>
            <a:ext cx="2559527" cy="1919645"/>
          </a:xfrm>
          <a:prstGeom prst="rect">
            <a:avLst/>
          </a:prstGeom>
          <a:effectLst>
            <a:softEdge rad="165100"/>
          </a:effectLst>
        </p:spPr>
      </p:pic>
      <p:sp>
        <p:nvSpPr>
          <p:cNvPr id="9" name="4 CuadroTexto">
            <a:extLst>
              <a:ext uri="{FF2B5EF4-FFF2-40B4-BE49-F238E27FC236}">
                <a16:creationId xmlns:a16="http://schemas.microsoft.com/office/drawing/2014/main" id="{ECFB1918-23EC-D8B6-9691-3694C36B0C6E}"/>
              </a:ext>
            </a:extLst>
          </p:cNvPr>
          <p:cNvSpPr txBox="1"/>
          <p:nvPr/>
        </p:nvSpPr>
        <p:spPr>
          <a:xfrm>
            <a:off x="1210512" y="1284572"/>
            <a:ext cx="6718672"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preserving health to survive </a:t>
            </a:r>
            <a:endParaRPr lang="es-ES" sz="2000"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4 CuadroTexto">
            <a:extLst>
              <a:ext uri="{FF2B5EF4-FFF2-40B4-BE49-F238E27FC236}">
                <a16:creationId xmlns:a16="http://schemas.microsoft.com/office/drawing/2014/main" id="{E6DE8996-D75E-9CF4-82C0-00FC3DCB6C49}"/>
              </a:ext>
            </a:extLst>
          </p:cNvPr>
          <p:cNvSpPr txBox="1"/>
          <p:nvPr/>
        </p:nvSpPr>
        <p:spPr>
          <a:xfrm>
            <a:off x="963863" y="464327"/>
            <a:ext cx="6948020"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First Aid &amp; Natural Medicine</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71A921AF-4452-AEAA-F149-42E5EFCDCE7E}"/>
              </a:ext>
            </a:extLst>
          </p:cNvPr>
          <p:cNvSpPr txBox="1"/>
          <p:nvPr/>
        </p:nvSpPr>
        <p:spPr>
          <a:xfrm>
            <a:off x="-390495" y="911571"/>
            <a:ext cx="9920685" cy="107721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First Aid, Natural Medicine and Tactical Medicine  </a:t>
            </a:r>
            <a:endParaRPr lang="es-ES" sz="28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bg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417271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06464-0376-7F96-419D-067AB4EBD33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D2C7A58-E99F-01DC-4F72-7232E1F6F6DB}"/>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4101993F-DA60-EB78-6CCD-AB981B460A90}"/>
              </a:ext>
            </a:extLst>
          </p:cNvPr>
          <p:cNvSpPr txBox="1"/>
          <p:nvPr/>
        </p:nvSpPr>
        <p:spPr>
          <a:xfrm>
            <a:off x="730190" y="2765767"/>
            <a:ext cx="4476085" cy="2062103"/>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Water and Survival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Water Collection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Other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Water Processing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Distinguishing Between Bacteriological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and Chemical Contamination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Filtration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Purification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BF149A80-BDA1-9A52-755C-2658741212A9}"/>
              </a:ext>
            </a:extLst>
          </p:cNvPr>
          <p:cNvPicPr>
            <a:picLocks noChangeAspect="1"/>
          </p:cNvPicPr>
          <p:nvPr/>
        </p:nvPicPr>
        <p:blipFill>
          <a:blip r:embed="rId4"/>
          <a:stretch>
            <a:fillRect/>
          </a:stretch>
        </p:blipFill>
        <p:spPr>
          <a:xfrm>
            <a:off x="886356" y="2344329"/>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43AA6F4F-63DC-2915-9DE5-2FE3FDD141F4}"/>
              </a:ext>
            </a:extLst>
          </p:cNvPr>
          <p:cNvPicPr>
            <a:picLocks noChangeAspect="1"/>
          </p:cNvPicPr>
          <p:nvPr/>
        </p:nvPicPr>
        <p:blipFill>
          <a:blip r:embed="rId5"/>
          <a:stretch>
            <a:fillRect/>
          </a:stretch>
        </p:blipFill>
        <p:spPr>
          <a:xfrm>
            <a:off x="285269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02EA24F5-8D44-D9BB-6608-61C2255DD79F}"/>
              </a:ext>
            </a:extLst>
          </p:cNvPr>
          <p:cNvPicPr>
            <a:picLocks noChangeAspect="1"/>
          </p:cNvPicPr>
          <p:nvPr/>
        </p:nvPicPr>
        <p:blipFill>
          <a:blip r:embed="rId6"/>
          <a:stretch>
            <a:fillRect/>
          </a:stretch>
        </p:blipFill>
        <p:spPr>
          <a:xfrm>
            <a:off x="284481" y="339236"/>
            <a:ext cx="1031364" cy="303342"/>
          </a:xfrm>
          <a:prstGeom prst="rect">
            <a:avLst/>
          </a:prstGeom>
          <a:effectLst>
            <a:glow rad="127000">
              <a:schemeClr val="accent1">
                <a:alpha val="95000"/>
              </a:schemeClr>
            </a:glow>
          </a:effectLst>
        </p:spPr>
      </p:pic>
      <p:pic>
        <p:nvPicPr>
          <p:cNvPr id="14" name="Imagen 13" descr="Un dibujo de una persona&#10;&#10;El contenido generado por IA puede ser incorrecto.">
            <a:extLst>
              <a:ext uri="{FF2B5EF4-FFF2-40B4-BE49-F238E27FC236}">
                <a16:creationId xmlns:a16="http://schemas.microsoft.com/office/drawing/2014/main" id="{20FACC4A-A02C-0933-1EE3-D8685F66A766}"/>
              </a:ext>
            </a:extLst>
          </p:cNvPr>
          <p:cNvPicPr>
            <a:picLocks noChangeAspect="1"/>
          </p:cNvPicPr>
          <p:nvPr/>
        </p:nvPicPr>
        <p:blipFill>
          <a:blip r:embed="rId7" cstate="print">
            <a:alphaModFix amt="40000"/>
            <a:extLst>
              <a:ext uri="{28A0092B-C50C-407E-A947-70E740481C1C}">
                <a14:useLocalDpi xmlns:a14="http://schemas.microsoft.com/office/drawing/2010/main" val="0"/>
              </a:ext>
            </a:extLst>
          </a:blip>
          <a:stretch>
            <a:fillRect/>
          </a:stretch>
        </p:blipFill>
        <p:spPr>
          <a:xfrm>
            <a:off x="5732457" y="2420127"/>
            <a:ext cx="3317488" cy="2488116"/>
          </a:xfrm>
          <a:prstGeom prst="rect">
            <a:avLst/>
          </a:prstGeom>
          <a:effectLst>
            <a:softEdge rad="152400"/>
          </a:effectLst>
        </p:spPr>
      </p:pic>
      <p:pic>
        <p:nvPicPr>
          <p:cNvPr id="19" name="Imagen 18" descr="Foto en blanco y negro de un grupo de personas de pie&#10;&#10;El contenido generado por IA puede ser incorrecto.">
            <a:extLst>
              <a:ext uri="{FF2B5EF4-FFF2-40B4-BE49-F238E27FC236}">
                <a16:creationId xmlns:a16="http://schemas.microsoft.com/office/drawing/2014/main" id="{4D96FF90-4B22-5E8C-2B2B-D9944C2F76D6}"/>
              </a:ext>
            </a:extLst>
          </p:cNvPr>
          <p:cNvPicPr>
            <a:picLocks noChangeAspect="1"/>
          </p:cNvPicPr>
          <p:nvPr/>
        </p:nvPicPr>
        <p:blipFill>
          <a:blip r:embed="rId8" cstate="print">
            <a:alphaModFix amt="39000"/>
            <a:extLst>
              <a:ext uri="{28A0092B-C50C-407E-A947-70E740481C1C}">
                <a14:useLocalDpi xmlns:a14="http://schemas.microsoft.com/office/drawing/2010/main" val="0"/>
              </a:ext>
            </a:extLst>
          </a:blip>
          <a:stretch>
            <a:fillRect/>
          </a:stretch>
        </p:blipFill>
        <p:spPr>
          <a:xfrm>
            <a:off x="3333999" y="1536088"/>
            <a:ext cx="3014308" cy="2260731"/>
          </a:xfrm>
          <a:prstGeom prst="rect">
            <a:avLst/>
          </a:prstGeom>
          <a:effectLst>
            <a:softEdge rad="304800"/>
          </a:effectLst>
        </p:spPr>
      </p:pic>
      <p:pic>
        <p:nvPicPr>
          <p:cNvPr id="21" name="Imagen 20" descr="Imagen en blanco y negro de una persona con una tabla de surf&#10;&#10;El contenido generado por IA puede ser incorrecto.">
            <a:extLst>
              <a:ext uri="{FF2B5EF4-FFF2-40B4-BE49-F238E27FC236}">
                <a16:creationId xmlns:a16="http://schemas.microsoft.com/office/drawing/2014/main" id="{7F49463E-D0DD-8BC6-01EB-92E48811186F}"/>
              </a:ext>
            </a:extLst>
          </p:cNvPr>
          <p:cNvPicPr>
            <a:picLocks noChangeAspect="1"/>
          </p:cNvPicPr>
          <p:nvPr/>
        </p:nvPicPr>
        <p:blipFill>
          <a:blip r:embed="rId9" cstate="print">
            <a:alphaModFix amt="69000"/>
            <a:extLst>
              <a:ext uri="{28A0092B-C50C-407E-A947-70E740481C1C}">
                <a14:useLocalDpi xmlns:a14="http://schemas.microsoft.com/office/drawing/2010/main" val="0"/>
              </a:ext>
            </a:extLst>
          </a:blip>
          <a:stretch>
            <a:fillRect/>
          </a:stretch>
        </p:blipFill>
        <p:spPr>
          <a:xfrm>
            <a:off x="6103562" y="1283135"/>
            <a:ext cx="2526371" cy="1894778"/>
          </a:xfrm>
          <a:prstGeom prst="rect">
            <a:avLst/>
          </a:prstGeom>
          <a:effectLst>
            <a:softEdge rad="342900"/>
          </a:effectLst>
        </p:spPr>
      </p:pic>
      <p:sp>
        <p:nvSpPr>
          <p:cNvPr id="4" name="4 CuadroTexto">
            <a:extLst>
              <a:ext uri="{FF2B5EF4-FFF2-40B4-BE49-F238E27FC236}">
                <a16:creationId xmlns:a16="http://schemas.microsoft.com/office/drawing/2014/main" id="{97FE2CDA-1823-E1F5-63A5-FCC37DBDDF93}"/>
              </a:ext>
            </a:extLst>
          </p:cNvPr>
          <p:cNvSpPr txBox="1"/>
          <p:nvPr/>
        </p:nvSpPr>
        <p:spPr>
          <a:xfrm>
            <a:off x="3089810" y="1324736"/>
            <a:ext cx="269350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the channel of life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3" name="4 CuadroTexto">
            <a:extLst>
              <a:ext uri="{FF2B5EF4-FFF2-40B4-BE49-F238E27FC236}">
                <a16:creationId xmlns:a16="http://schemas.microsoft.com/office/drawing/2014/main" id="{B03A1036-73EB-19F2-4051-3CB232A5208A}"/>
              </a:ext>
            </a:extLst>
          </p:cNvPr>
          <p:cNvSpPr txBox="1"/>
          <p:nvPr/>
        </p:nvSpPr>
        <p:spPr>
          <a:xfrm>
            <a:off x="1097988" y="576871"/>
            <a:ext cx="6948020"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Water. An </a:t>
            </a:r>
            <a:r>
              <a:rPr lang="en-US" sz="28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E</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ssential Element for Survival </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CB828E21-A9AF-16D9-8883-9E05F20F34A4}"/>
              </a:ext>
            </a:extLst>
          </p:cNvPr>
          <p:cNvSpPr txBox="1"/>
          <p:nvPr/>
        </p:nvSpPr>
        <p:spPr>
          <a:xfrm>
            <a:off x="-388344" y="958189"/>
            <a:ext cx="9920685" cy="861774"/>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Water. An Essential </a:t>
            </a:r>
            <a:r>
              <a:rPr lang="en-US" sz="2400" b="1" dirty="0">
                <a:solidFill>
                  <a:schemeClr val="bg1"/>
                </a:solidFill>
                <a:latin typeface="Berlin Sans FB Demi" panose="020E0802020502020306" pitchFamily="34" charset="0"/>
                <a:ea typeface="Microsoft Sans Serif" panose="020B0604020202020204" pitchFamily="34" charset="0"/>
                <a:cs typeface="Times New Roman" panose="02020603050405020304" pitchFamily="18" charset="0"/>
              </a:rPr>
              <a:t>E</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lement for Survival, Tactical Procedures   </a:t>
            </a:r>
            <a:endParaRPr lang="es-ES" sz="24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400" dirty="0">
              <a:solidFill>
                <a:schemeClr val="bg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53175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BB97A-E2C1-6FB5-D8A5-E61AA137D1A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9BA0C87-F628-7C1D-3DA8-66664AE219A0}"/>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21ACCF49-98C8-703E-3BAB-ECA107C469BF}"/>
              </a:ext>
            </a:extLst>
          </p:cNvPr>
          <p:cNvSpPr txBox="1"/>
          <p:nvPr/>
        </p:nvSpPr>
        <p:spPr>
          <a:xfrm>
            <a:off x="468974" y="2754383"/>
            <a:ext cx="4048490" cy="2246769"/>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Technical Definition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The Scalability of Fire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Types of Tinder and How to Produce Them</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Carbonization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Methods of Making Fire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Fire by Friction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Fire with Lenses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Fire with a Cotton Roller and Ash</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3.4. Fire with Ferrocerium</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Fire with Flint and a Link</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99391710-A64D-956B-78D3-9A7002934D9C}"/>
              </a:ext>
            </a:extLst>
          </p:cNvPr>
          <p:cNvPicPr>
            <a:picLocks noChangeAspect="1"/>
          </p:cNvPicPr>
          <p:nvPr/>
        </p:nvPicPr>
        <p:blipFill>
          <a:blip r:embed="rId4"/>
          <a:stretch>
            <a:fillRect/>
          </a:stretch>
        </p:blipFill>
        <p:spPr>
          <a:xfrm>
            <a:off x="695665" y="2455076"/>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E07C2A96-12DD-6DB9-522A-B0A066DBF4B7}"/>
              </a:ext>
            </a:extLst>
          </p:cNvPr>
          <p:cNvPicPr>
            <a:picLocks noChangeAspect="1"/>
          </p:cNvPicPr>
          <p:nvPr/>
        </p:nvPicPr>
        <p:blipFill>
          <a:blip r:embed="rId5"/>
          <a:stretch>
            <a:fillRect/>
          </a:stretch>
        </p:blipFill>
        <p:spPr>
          <a:xfrm>
            <a:off x="2718400" y="137382"/>
            <a:ext cx="3454438" cy="336885"/>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A7342604-C800-77FB-61F2-B8DAFCB59858}"/>
              </a:ext>
            </a:extLst>
          </p:cNvPr>
          <p:cNvPicPr>
            <a:picLocks noChangeAspect="1"/>
          </p:cNvPicPr>
          <p:nvPr/>
        </p:nvPicPr>
        <p:blipFill>
          <a:blip r:embed="rId6">
            <a:alphaModFix/>
          </a:blip>
          <a:stretch>
            <a:fillRect/>
          </a:stretch>
        </p:blipFill>
        <p:spPr>
          <a:xfrm>
            <a:off x="239694" y="270667"/>
            <a:ext cx="990346" cy="284992"/>
          </a:xfrm>
          <a:prstGeom prst="rect">
            <a:avLst/>
          </a:prstGeom>
          <a:effectLst>
            <a:glow rad="127000">
              <a:schemeClr val="accent1"/>
            </a:glow>
          </a:effectLst>
        </p:spPr>
      </p:pic>
      <p:pic>
        <p:nvPicPr>
          <p:cNvPr id="18" name="Imagen 17" descr="Diagrama&#10;&#10;El contenido generado por IA puede ser incorrecto.">
            <a:extLst>
              <a:ext uri="{FF2B5EF4-FFF2-40B4-BE49-F238E27FC236}">
                <a16:creationId xmlns:a16="http://schemas.microsoft.com/office/drawing/2014/main" id="{BD7D4CCD-A05A-76A6-E5C4-46DF870B3BCC}"/>
              </a:ext>
            </a:extLst>
          </p:cNvPr>
          <p:cNvPicPr>
            <a:picLocks noChangeAspect="1"/>
          </p:cNvPicPr>
          <p:nvPr/>
        </p:nvPicPr>
        <p:blipFill>
          <a:blip r:embed="rId7">
            <a:alphaModFix amt="19000"/>
            <a:extLst>
              <a:ext uri="{28A0092B-C50C-407E-A947-70E740481C1C}">
                <a14:useLocalDpi xmlns:a14="http://schemas.microsoft.com/office/drawing/2010/main" val="0"/>
              </a:ext>
            </a:extLst>
          </a:blip>
          <a:stretch>
            <a:fillRect/>
          </a:stretch>
        </p:blipFill>
        <p:spPr>
          <a:xfrm>
            <a:off x="4220565" y="2389117"/>
            <a:ext cx="2639170" cy="2603981"/>
          </a:xfrm>
          <a:prstGeom prst="rect">
            <a:avLst/>
          </a:prstGeom>
          <a:effectLst>
            <a:softEdge rad="152400"/>
          </a:effectLst>
        </p:spPr>
      </p:pic>
      <p:pic>
        <p:nvPicPr>
          <p:cNvPr id="23" name="Imagen 22">
            <a:extLst>
              <a:ext uri="{FF2B5EF4-FFF2-40B4-BE49-F238E27FC236}">
                <a16:creationId xmlns:a16="http://schemas.microsoft.com/office/drawing/2014/main" id="{31C296EB-B043-33AE-2568-D405FA1C8B24}"/>
              </a:ext>
            </a:extLst>
          </p:cNvPr>
          <p:cNvPicPr>
            <a:picLocks noChangeAspect="1"/>
          </p:cNvPicPr>
          <p:nvPr/>
        </p:nvPicPr>
        <p:blipFill>
          <a:blip r:embed="rId8">
            <a:alphaModFix amt="43000"/>
          </a:blip>
          <a:stretch>
            <a:fillRect/>
          </a:stretch>
        </p:blipFill>
        <p:spPr>
          <a:xfrm>
            <a:off x="4800643" y="3766427"/>
            <a:ext cx="1263761" cy="764523"/>
          </a:xfrm>
          <a:prstGeom prst="rect">
            <a:avLst/>
          </a:prstGeom>
          <a:effectLst>
            <a:softEdge rad="63500"/>
          </a:effectLst>
        </p:spPr>
      </p:pic>
      <p:pic>
        <p:nvPicPr>
          <p:cNvPr id="27" name="Imagen 26" descr="Un hombre con fuego en la mano&#10;&#10;El contenido generado por IA puede ser incorrecto.">
            <a:extLst>
              <a:ext uri="{FF2B5EF4-FFF2-40B4-BE49-F238E27FC236}">
                <a16:creationId xmlns:a16="http://schemas.microsoft.com/office/drawing/2014/main" id="{71450262-A26B-DCB6-5EA4-6A209760FB0F}"/>
              </a:ext>
            </a:extLst>
          </p:cNvPr>
          <p:cNvPicPr>
            <a:picLocks noChangeAspect="1"/>
          </p:cNvPicPr>
          <p:nvPr/>
        </p:nvPicPr>
        <p:blipFill>
          <a:blip r:embed="rId9" cstate="print">
            <a:alphaModFix amt="62000"/>
            <a:extLst>
              <a:ext uri="{28A0092B-C50C-407E-A947-70E740481C1C}">
                <a14:useLocalDpi xmlns:a14="http://schemas.microsoft.com/office/drawing/2010/main" val="0"/>
              </a:ext>
            </a:extLst>
          </a:blip>
          <a:stretch>
            <a:fillRect/>
          </a:stretch>
        </p:blipFill>
        <p:spPr>
          <a:xfrm>
            <a:off x="6376909" y="1590906"/>
            <a:ext cx="2862090" cy="3533356"/>
          </a:xfrm>
          <a:prstGeom prst="rect">
            <a:avLst/>
          </a:prstGeom>
          <a:effectLst>
            <a:softEdge rad="88900"/>
          </a:effectLst>
        </p:spPr>
      </p:pic>
      <p:sp>
        <p:nvSpPr>
          <p:cNvPr id="6" name="4 CuadroTexto">
            <a:extLst>
              <a:ext uri="{FF2B5EF4-FFF2-40B4-BE49-F238E27FC236}">
                <a16:creationId xmlns:a16="http://schemas.microsoft.com/office/drawing/2014/main" id="{D2E0E4F3-89A8-16AD-D417-54741547AAC9}"/>
              </a:ext>
            </a:extLst>
          </p:cNvPr>
          <p:cNvSpPr txBox="1"/>
          <p:nvPr/>
        </p:nvSpPr>
        <p:spPr>
          <a:xfrm>
            <a:off x="1230040" y="1286552"/>
            <a:ext cx="6376001"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the most important energy in human evolution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9" name="4 CuadroTexto">
            <a:extLst>
              <a:ext uri="{FF2B5EF4-FFF2-40B4-BE49-F238E27FC236}">
                <a16:creationId xmlns:a16="http://schemas.microsoft.com/office/drawing/2014/main" id="{0E296735-E5AA-F742-E76B-1AB1B2403E18}"/>
              </a:ext>
            </a:extLst>
          </p:cNvPr>
          <p:cNvSpPr txBox="1"/>
          <p:nvPr/>
        </p:nvSpPr>
        <p:spPr>
          <a:xfrm>
            <a:off x="965940" y="410559"/>
            <a:ext cx="6948020"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Fire. Generating Light &amp; </a:t>
            </a:r>
            <a:r>
              <a:rPr lang="en-US" sz="28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H</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eat to Survive </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A09A9397-3136-8A6E-3214-7E7256C55A9B}"/>
              </a:ext>
            </a:extLst>
          </p:cNvPr>
          <p:cNvSpPr txBox="1"/>
          <p:nvPr/>
        </p:nvSpPr>
        <p:spPr>
          <a:xfrm>
            <a:off x="-520393" y="872826"/>
            <a:ext cx="9920685" cy="1046440"/>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Fire. Generating Light &amp; Heat for Survival. Tactical Procedures</a:t>
            </a:r>
            <a:r>
              <a:rPr lang="en-US" sz="22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2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chemeClr val="bg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450196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04E3A-83B7-B853-3E05-74A06CEA047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33A2A20F-69AB-896E-55DB-5E2B66C1FF79}"/>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5167B499-BA56-1264-6926-5E40D8EA6B64}"/>
              </a:ext>
            </a:extLst>
          </p:cNvPr>
          <p:cNvSpPr txBox="1"/>
          <p:nvPr/>
        </p:nvSpPr>
        <p:spPr>
          <a:xfrm>
            <a:off x="440875" y="2692827"/>
            <a:ext cx="5647983" cy="243143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The thermal blanket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Importance of shelter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Factors to consider in its construction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Types according to the environment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Knotting workshop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Shelters built with vegetation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Shelters built with stones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Excavated shelters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Natural shelters: caves, rock shelters, and hollows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Synthetic shelters with tarpaulin, groundsheet, or poncho</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3A55FC20-FAF7-2520-FC4B-EF96AB2AECFE}"/>
              </a:ext>
            </a:extLst>
          </p:cNvPr>
          <p:cNvPicPr>
            <a:picLocks noChangeAspect="1"/>
          </p:cNvPicPr>
          <p:nvPr/>
        </p:nvPicPr>
        <p:blipFill>
          <a:blip r:embed="rId4"/>
          <a:stretch>
            <a:fillRect/>
          </a:stretch>
        </p:blipFill>
        <p:spPr>
          <a:xfrm>
            <a:off x="609001" y="2401047"/>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55A617D4-B1EF-3967-5577-75DAA2D7EF5A}"/>
              </a:ext>
            </a:extLst>
          </p:cNvPr>
          <p:cNvPicPr>
            <a:picLocks noChangeAspect="1"/>
          </p:cNvPicPr>
          <p:nvPr/>
        </p:nvPicPr>
        <p:blipFill>
          <a:blip r:embed="rId5"/>
          <a:stretch>
            <a:fillRect/>
          </a:stretch>
        </p:blipFill>
        <p:spPr>
          <a:xfrm>
            <a:off x="2718400" y="137832"/>
            <a:ext cx="3454438" cy="336886"/>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5B8ECE42-289D-1033-178D-BF3937DE7E99}"/>
              </a:ext>
            </a:extLst>
          </p:cNvPr>
          <p:cNvPicPr>
            <a:picLocks noChangeAspect="1"/>
          </p:cNvPicPr>
          <p:nvPr/>
        </p:nvPicPr>
        <p:blipFill>
          <a:blip r:embed="rId6"/>
          <a:stretch>
            <a:fillRect/>
          </a:stretch>
        </p:blipFill>
        <p:spPr>
          <a:xfrm>
            <a:off x="336350" y="306275"/>
            <a:ext cx="962504" cy="281023"/>
          </a:xfrm>
          <a:prstGeom prst="rect">
            <a:avLst/>
          </a:prstGeom>
          <a:effectLst>
            <a:glow rad="127000">
              <a:schemeClr val="accent1"/>
            </a:glow>
          </a:effectLst>
        </p:spPr>
      </p:pic>
      <p:pic>
        <p:nvPicPr>
          <p:cNvPr id="24" name="Imagen 23" descr="Un dibujo de una persona&#10;&#10;El contenido generado por IA puede ser incorrecto.">
            <a:extLst>
              <a:ext uri="{FF2B5EF4-FFF2-40B4-BE49-F238E27FC236}">
                <a16:creationId xmlns:a16="http://schemas.microsoft.com/office/drawing/2014/main" id="{7DD30D25-B9C7-FCEB-DD5A-FE07590D1AE0}"/>
              </a:ext>
            </a:extLst>
          </p:cNvPr>
          <p:cNvPicPr>
            <a:picLocks noChangeAspect="1"/>
          </p:cNvPicPr>
          <p:nvPr/>
        </p:nvPicPr>
        <p:blipFill>
          <a:blip r:embed="rId7" cstate="print">
            <a:alphaModFix amt="42000"/>
            <a:extLst>
              <a:ext uri="{28A0092B-C50C-407E-A947-70E740481C1C}">
                <a14:useLocalDpi xmlns:a14="http://schemas.microsoft.com/office/drawing/2010/main" val="0"/>
              </a:ext>
            </a:extLst>
          </a:blip>
          <a:stretch>
            <a:fillRect/>
          </a:stretch>
        </p:blipFill>
        <p:spPr>
          <a:xfrm>
            <a:off x="6706766" y="2571750"/>
            <a:ext cx="2343187" cy="2343187"/>
          </a:xfrm>
          <a:prstGeom prst="rect">
            <a:avLst/>
          </a:prstGeom>
          <a:effectLst>
            <a:softEdge rad="254000"/>
          </a:effectLst>
        </p:spPr>
      </p:pic>
      <p:pic>
        <p:nvPicPr>
          <p:cNvPr id="26" name="Imagen 25" descr="Una carpa en un campo&#10;&#10;El contenido generado por IA puede ser incorrecto.">
            <a:extLst>
              <a:ext uri="{FF2B5EF4-FFF2-40B4-BE49-F238E27FC236}">
                <a16:creationId xmlns:a16="http://schemas.microsoft.com/office/drawing/2014/main" id="{30611AF1-D5C3-43DF-3355-3A3B98CFD373}"/>
              </a:ext>
            </a:extLst>
          </p:cNvPr>
          <p:cNvPicPr>
            <a:picLocks noChangeAspect="1"/>
          </p:cNvPicPr>
          <p:nvPr/>
        </p:nvPicPr>
        <p:blipFill>
          <a:blip r:embed="rId8" cstate="print">
            <a:alphaModFix amt="54000"/>
            <a:extLst>
              <a:ext uri="{28A0092B-C50C-407E-A947-70E740481C1C}">
                <a14:useLocalDpi xmlns:a14="http://schemas.microsoft.com/office/drawing/2010/main" val="0"/>
              </a:ext>
            </a:extLst>
          </a:blip>
          <a:stretch>
            <a:fillRect/>
          </a:stretch>
        </p:blipFill>
        <p:spPr>
          <a:xfrm>
            <a:off x="4505024" y="1257127"/>
            <a:ext cx="3013078" cy="3293633"/>
          </a:xfrm>
          <a:prstGeom prst="rect">
            <a:avLst/>
          </a:prstGeom>
          <a:effectLst>
            <a:softEdge rad="304800"/>
          </a:effectLst>
        </p:spPr>
      </p:pic>
      <p:pic>
        <p:nvPicPr>
          <p:cNvPr id="28" name="Imagen 27" descr="Diagrama&#10;&#10;El contenido generado por IA puede ser incorrecto.">
            <a:extLst>
              <a:ext uri="{FF2B5EF4-FFF2-40B4-BE49-F238E27FC236}">
                <a16:creationId xmlns:a16="http://schemas.microsoft.com/office/drawing/2014/main" id="{3DA61E53-0D9D-A583-805A-EE50AC502CF0}"/>
              </a:ext>
            </a:extLst>
          </p:cNvPr>
          <p:cNvPicPr>
            <a:picLocks noChangeAspect="1"/>
          </p:cNvPicPr>
          <p:nvPr/>
        </p:nvPicPr>
        <p:blipFill>
          <a:blip r:embed="rId9">
            <a:alphaModFix amt="25000"/>
            <a:extLst>
              <a:ext uri="{28A0092B-C50C-407E-A947-70E740481C1C}">
                <a14:useLocalDpi xmlns:a14="http://schemas.microsoft.com/office/drawing/2010/main" val="0"/>
              </a:ext>
            </a:extLst>
          </a:blip>
          <a:stretch>
            <a:fillRect/>
          </a:stretch>
        </p:blipFill>
        <p:spPr>
          <a:xfrm flipH="1">
            <a:off x="4333738" y="3011261"/>
            <a:ext cx="2865499" cy="2200275"/>
          </a:xfrm>
          <a:prstGeom prst="rect">
            <a:avLst/>
          </a:prstGeom>
          <a:effectLst>
            <a:softEdge rad="203200"/>
          </a:effectLst>
        </p:spPr>
      </p:pic>
      <p:sp>
        <p:nvSpPr>
          <p:cNvPr id="3" name="4 CuadroTexto">
            <a:extLst>
              <a:ext uri="{FF2B5EF4-FFF2-40B4-BE49-F238E27FC236}">
                <a16:creationId xmlns:a16="http://schemas.microsoft.com/office/drawing/2014/main" id="{51E1543C-9ED8-D598-9486-03A2C5F3005B}"/>
              </a:ext>
            </a:extLst>
          </p:cNvPr>
          <p:cNvSpPr txBox="1"/>
          <p:nvPr/>
        </p:nvSpPr>
        <p:spPr>
          <a:xfrm>
            <a:off x="1522106" y="1243488"/>
            <a:ext cx="596583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the protection and shelter necessary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ADC40737-3D26-3551-40E7-ADFA33A5EFA8}"/>
              </a:ext>
            </a:extLst>
          </p:cNvPr>
          <p:cNvSpPr txBox="1"/>
          <p:nvPr/>
        </p:nvSpPr>
        <p:spPr>
          <a:xfrm>
            <a:off x="1488026" y="472082"/>
            <a:ext cx="5870614" cy="954107"/>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Shelter. Building the mobile home </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28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800" dirty="0">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87E3E4F3-6139-38B5-CC4B-2155FD92BCDA}"/>
              </a:ext>
            </a:extLst>
          </p:cNvPr>
          <p:cNvSpPr txBox="1"/>
          <p:nvPr/>
        </p:nvSpPr>
        <p:spPr>
          <a:xfrm>
            <a:off x="-388343" y="879793"/>
            <a:ext cx="9920685" cy="800219"/>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Shelter. Building the mobile dwelling, Defensive structures &amp; Fortifications    </a:t>
            </a:r>
            <a:endParaRPr lang="es-ES" sz="21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9042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F678-977F-5537-91E6-1E1CC19474DA}"/>
            </a:ext>
          </a:extLst>
        </p:cNvPr>
        <p:cNvGrpSpPr/>
        <p:nvPr/>
      </p:nvGrpSpPr>
      <p:grpSpPr>
        <a:xfrm>
          <a:off x="0" y="0"/>
          <a:ext cx="0" cy="0"/>
          <a:chOff x="0" y="0"/>
          <a:chExt cx="0" cy="0"/>
        </a:xfrm>
      </p:grpSpPr>
      <p:pic>
        <p:nvPicPr>
          <p:cNvPr id="25" name="Imagen 24" descr="Imagen que contiene Diagrama&#10;&#10;El contenido generado por IA puede ser incorrecto.">
            <a:extLst>
              <a:ext uri="{FF2B5EF4-FFF2-40B4-BE49-F238E27FC236}">
                <a16:creationId xmlns:a16="http://schemas.microsoft.com/office/drawing/2014/main" id="{97C573FA-72E0-E828-30B5-8C4F8D66F8CF}"/>
              </a:ext>
            </a:extLst>
          </p:cNvPr>
          <p:cNvPicPr>
            <a:picLocks noChangeAspect="1"/>
          </p:cNvPicPr>
          <p:nvPr/>
        </p:nvPicPr>
        <p:blipFill>
          <a:blip r:embed="rId3" cstate="print">
            <a:alphaModFix amt="67000"/>
            <a:extLst>
              <a:ext uri="{28A0092B-C50C-407E-A947-70E740481C1C}">
                <a14:useLocalDpi xmlns:a14="http://schemas.microsoft.com/office/drawing/2010/main" val="0"/>
              </a:ext>
            </a:extLst>
          </a:blip>
          <a:stretch>
            <a:fillRect/>
          </a:stretch>
        </p:blipFill>
        <p:spPr>
          <a:xfrm>
            <a:off x="2551227" y="1645040"/>
            <a:ext cx="3995345" cy="2974640"/>
          </a:xfrm>
          <a:prstGeom prst="rect">
            <a:avLst/>
          </a:prstGeom>
          <a:effectLst>
            <a:softEdge rad="266700"/>
          </a:effectLst>
        </p:spPr>
      </p:pic>
      <p:pic>
        <p:nvPicPr>
          <p:cNvPr id="2" name="Imagen 1">
            <a:extLst>
              <a:ext uri="{FF2B5EF4-FFF2-40B4-BE49-F238E27FC236}">
                <a16:creationId xmlns:a16="http://schemas.microsoft.com/office/drawing/2014/main" id="{F6A0EBAD-3EAA-7409-48D8-15E4061DACF1}"/>
              </a:ext>
            </a:extLst>
          </p:cNvPr>
          <p:cNvPicPr>
            <a:picLocks noChangeAspect="1"/>
          </p:cNvPicPr>
          <p:nvPr/>
        </p:nvPicPr>
        <p:blipFill>
          <a:blip r:embed="rId4"/>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AFF8D23F-8DA2-9013-005E-A7AE8E5A4E19}"/>
              </a:ext>
            </a:extLst>
          </p:cNvPr>
          <p:cNvSpPr txBox="1"/>
          <p:nvPr/>
        </p:nvSpPr>
        <p:spPr>
          <a:xfrm>
            <a:off x="1567909" y="2673586"/>
            <a:ext cx="3898214" cy="206210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Plant-Based Foods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Edibility Test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Poisonous, Toxic, and Psychotropic Plants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Animal-Based Foods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Hunting (minimum 2 methods)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Fishing (minimum 2 methods)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1E4D5462-9CFD-7745-8A9F-7BD3FB4959EB}"/>
              </a:ext>
            </a:extLst>
          </p:cNvPr>
          <p:cNvPicPr>
            <a:picLocks noChangeAspect="1"/>
          </p:cNvPicPr>
          <p:nvPr/>
        </p:nvPicPr>
        <p:blipFill>
          <a:blip r:embed="rId5"/>
          <a:stretch>
            <a:fillRect/>
          </a:stretch>
        </p:blipFill>
        <p:spPr>
          <a:xfrm>
            <a:off x="1674732" y="2269112"/>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D34BF8F-166A-DD5C-A035-D5129113B982}"/>
              </a:ext>
            </a:extLst>
          </p:cNvPr>
          <p:cNvPicPr>
            <a:picLocks noChangeAspect="1"/>
          </p:cNvPicPr>
          <p:nvPr/>
        </p:nvPicPr>
        <p:blipFill>
          <a:blip r:embed="rId6"/>
          <a:stretch>
            <a:fillRect/>
          </a:stretch>
        </p:blipFill>
        <p:spPr>
          <a:xfrm>
            <a:off x="2833879" y="124771"/>
            <a:ext cx="3467600" cy="336886"/>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E60A2B5E-CDAC-F250-4D6F-13FFEDA57F97}"/>
              </a:ext>
            </a:extLst>
          </p:cNvPr>
          <p:cNvPicPr>
            <a:picLocks noChangeAspect="1"/>
          </p:cNvPicPr>
          <p:nvPr/>
        </p:nvPicPr>
        <p:blipFill>
          <a:blip r:embed="rId7"/>
          <a:stretch>
            <a:fillRect/>
          </a:stretch>
        </p:blipFill>
        <p:spPr>
          <a:xfrm>
            <a:off x="332624" y="237987"/>
            <a:ext cx="1061855" cy="305570"/>
          </a:xfrm>
          <a:prstGeom prst="rect">
            <a:avLst/>
          </a:prstGeom>
          <a:effectLst>
            <a:glow rad="127000">
              <a:schemeClr val="accent1"/>
            </a:glow>
          </a:effectLst>
        </p:spPr>
      </p:pic>
      <p:pic>
        <p:nvPicPr>
          <p:cNvPr id="22" name="Imagen 21" descr="Imagen que contiene texto, libro, persona, mujer&#10;&#10;El contenido generado por IA puede ser incorrecto.">
            <a:extLst>
              <a:ext uri="{FF2B5EF4-FFF2-40B4-BE49-F238E27FC236}">
                <a16:creationId xmlns:a16="http://schemas.microsoft.com/office/drawing/2014/main" id="{DB60483E-6862-3FA8-1446-9F2840F178F6}"/>
              </a:ext>
            </a:extLst>
          </p:cNvPr>
          <p:cNvPicPr>
            <a:picLocks noChangeAspect="1"/>
          </p:cNvPicPr>
          <p:nvPr/>
        </p:nvPicPr>
        <p:blipFill>
          <a:blip r:embed="rId8" cstate="print">
            <a:alphaModFix amt="51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6114444" y="2336183"/>
            <a:ext cx="3039422" cy="2518209"/>
          </a:xfrm>
          <a:prstGeom prst="rect">
            <a:avLst/>
          </a:prstGeom>
          <a:effectLst>
            <a:softEdge rad="228600"/>
          </a:effectLst>
        </p:spPr>
      </p:pic>
      <p:sp>
        <p:nvSpPr>
          <p:cNvPr id="9" name="4 CuadroTexto">
            <a:extLst>
              <a:ext uri="{FF2B5EF4-FFF2-40B4-BE49-F238E27FC236}">
                <a16:creationId xmlns:a16="http://schemas.microsoft.com/office/drawing/2014/main" id="{D35F3334-997C-9F8D-E547-602A7F78DDD1}"/>
              </a:ext>
            </a:extLst>
          </p:cNvPr>
          <p:cNvSpPr txBox="1"/>
          <p:nvPr/>
        </p:nvSpPr>
        <p:spPr>
          <a:xfrm>
            <a:off x="255679" y="579858"/>
            <a:ext cx="8586440"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Nutrition. Staying Healthy &amp; Nourished to Survive  </a:t>
            </a:r>
            <a:endParaRPr lang="es-ES" sz="28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4E44E90E-EE81-3CFC-5FF9-9E564AAA09C7}"/>
              </a:ext>
            </a:extLst>
          </p:cNvPr>
          <p:cNvSpPr txBox="1"/>
          <p:nvPr/>
        </p:nvSpPr>
        <p:spPr>
          <a:xfrm>
            <a:off x="-79086" y="977830"/>
            <a:ext cx="9409859" cy="800219"/>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2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Nutrition. Staying Healthy &amp; Nourished to Survive, Hiding Evidence  </a:t>
            </a:r>
            <a:endParaRPr lang="es-ES" sz="22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084B6E5A-CABE-5D47-7799-D357A825B5B5}"/>
              </a:ext>
            </a:extLst>
          </p:cNvPr>
          <p:cNvSpPr txBox="1"/>
          <p:nvPr/>
        </p:nvSpPr>
        <p:spPr>
          <a:xfrm>
            <a:off x="3105242" y="1328990"/>
            <a:ext cx="269350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the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energy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of life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620599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D4FA6-099F-AC0B-1EC7-B5C9DAD6D66C}"/>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9957594-BBB9-FC13-78D0-062D6CC132DE}"/>
              </a:ext>
            </a:extLst>
          </p:cNvPr>
          <p:cNvPicPr>
            <a:picLocks noChangeAspect="1"/>
          </p:cNvPicPr>
          <p:nvPr/>
        </p:nvPicPr>
        <p:blipFill>
          <a:blip r:embed="rId3"/>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94D9EEBD-DCFE-AA3A-DAB4-AD5B8AD899FC}"/>
              </a:ext>
            </a:extLst>
          </p:cNvPr>
          <p:cNvSpPr txBox="1"/>
          <p:nvPr/>
        </p:nvSpPr>
        <p:spPr>
          <a:xfrm>
            <a:off x="849872" y="2036060"/>
            <a:ext cx="5647983"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Representation of the Earth, Projections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The Map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Scale and Distance Calculation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UTM Coordinates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Geographic Coordinates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Contour Lines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The Compass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Basic Techniques for Interpreting a Map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Orientation by Natural Landmarks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Basic Orientation by Stars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Route Planning with the Map, the Topographic Itinerary</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Triangulation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1.12. Communications. Satellite Devices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03CF7417-BC9B-3244-7C8F-2B01C71446AF}"/>
              </a:ext>
            </a:extLst>
          </p:cNvPr>
          <p:cNvPicPr>
            <a:picLocks noChangeAspect="1"/>
          </p:cNvPicPr>
          <p:nvPr/>
        </p:nvPicPr>
        <p:blipFill>
          <a:blip r:embed="rId4"/>
          <a:stretch>
            <a:fillRect/>
          </a:stretch>
        </p:blipFill>
        <p:spPr>
          <a:xfrm>
            <a:off x="973213" y="1931654"/>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7B5A2E24-0BB5-6F7F-FC90-58A85C60D574}"/>
              </a:ext>
            </a:extLst>
          </p:cNvPr>
          <p:cNvPicPr>
            <a:picLocks noChangeAspect="1"/>
          </p:cNvPicPr>
          <p:nvPr/>
        </p:nvPicPr>
        <p:blipFill>
          <a:blip r:embed="rId5"/>
          <a:stretch>
            <a:fillRect/>
          </a:stretch>
        </p:blipFill>
        <p:spPr>
          <a:xfrm>
            <a:off x="2833877" y="169299"/>
            <a:ext cx="3467600" cy="336887"/>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BC6D5949-726B-FD0C-5BB4-59D62608E42E}"/>
              </a:ext>
            </a:extLst>
          </p:cNvPr>
          <p:cNvPicPr>
            <a:picLocks noChangeAspect="1"/>
          </p:cNvPicPr>
          <p:nvPr/>
        </p:nvPicPr>
        <p:blipFill>
          <a:blip r:embed="rId6"/>
          <a:stretch>
            <a:fillRect/>
          </a:stretch>
        </p:blipFill>
        <p:spPr>
          <a:xfrm>
            <a:off x="346099" y="263562"/>
            <a:ext cx="902838" cy="265540"/>
          </a:xfrm>
          <a:prstGeom prst="rect">
            <a:avLst/>
          </a:prstGeom>
          <a:effectLst>
            <a:glow rad="127000">
              <a:schemeClr val="accent1"/>
            </a:glow>
          </a:effectLst>
        </p:spPr>
      </p:pic>
      <p:pic>
        <p:nvPicPr>
          <p:cNvPr id="24" name="Imagen 23">
            <a:extLst>
              <a:ext uri="{FF2B5EF4-FFF2-40B4-BE49-F238E27FC236}">
                <a16:creationId xmlns:a16="http://schemas.microsoft.com/office/drawing/2014/main" id="{78FAF7F9-E875-F6B5-67A2-62C58EA051DD}"/>
              </a:ext>
            </a:extLst>
          </p:cNvPr>
          <p:cNvPicPr>
            <a:picLocks noChangeAspect="1"/>
          </p:cNvPicPr>
          <p:nvPr/>
        </p:nvPicPr>
        <p:blipFill>
          <a:blip r:embed="rId7">
            <a:alphaModFix amt="48000"/>
            <a:extLst>
              <a:ext uri="{28A0092B-C50C-407E-A947-70E740481C1C}">
                <a14:useLocalDpi xmlns:a14="http://schemas.microsoft.com/office/drawing/2010/main" val="0"/>
              </a:ext>
            </a:extLst>
          </a:blip>
          <a:stretch>
            <a:fillRect/>
          </a:stretch>
        </p:blipFill>
        <p:spPr>
          <a:xfrm>
            <a:off x="5682138" y="1690608"/>
            <a:ext cx="3400009" cy="2266672"/>
          </a:xfrm>
          <a:prstGeom prst="rect">
            <a:avLst/>
          </a:prstGeom>
          <a:effectLst>
            <a:softEdge rad="152400"/>
          </a:effectLst>
        </p:spPr>
      </p:pic>
      <p:pic>
        <p:nvPicPr>
          <p:cNvPr id="27" name="Imagen 26" descr="Un globo terráqueo digital">
            <a:extLst>
              <a:ext uri="{FF2B5EF4-FFF2-40B4-BE49-F238E27FC236}">
                <a16:creationId xmlns:a16="http://schemas.microsoft.com/office/drawing/2014/main" id="{2ECF1346-AF3E-C4A3-9689-ECEC63584E82}"/>
              </a:ext>
            </a:extLst>
          </p:cNvPr>
          <p:cNvPicPr>
            <a:picLocks noChangeAspect="1"/>
          </p:cNvPicPr>
          <p:nvPr/>
        </p:nvPicPr>
        <p:blipFill>
          <a:blip r:embed="rId8" cstate="print">
            <a:alphaModFix amt="67000"/>
            <a:extLst>
              <a:ext uri="{28A0092B-C50C-407E-A947-70E740481C1C}">
                <a14:useLocalDpi xmlns:a14="http://schemas.microsoft.com/office/drawing/2010/main" val="0"/>
              </a:ext>
            </a:extLst>
          </a:blip>
          <a:stretch>
            <a:fillRect/>
          </a:stretch>
        </p:blipFill>
        <p:spPr>
          <a:xfrm>
            <a:off x="5195233" y="3220482"/>
            <a:ext cx="3827057" cy="1956330"/>
          </a:xfrm>
          <a:prstGeom prst="rect">
            <a:avLst/>
          </a:prstGeom>
          <a:effectLst>
            <a:softEdge rad="190500"/>
          </a:effectLst>
        </p:spPr>
      </p:pic>
      <p:sp>
        <p:nvSpPr>
          <p:cNvPr id="3" name="4 CuadroTexto">
            <a:extLst>
              <a:ext uri="{FF2B5EF4-FFF2-40B4-BE49-F238E27FC236}">
                <a16:creationId xmlns:a16="http://schemas.microsoft.com/office/drawing/2014/main" id="{494E951D-0F94-9A8C-BBDE-A9A40BCE61FB}"/>
              </a:ext>
            </a:extLst>
          </p:cNvPr>
          <p:cNvSpPr txBox="1"/>
          <p:nvPr/>
        </p:nvSpPr>
        <p:spPr>
          <a:xfrm>
            <a:off x="466909" y="523927"/>
            <a:ext cx="8201536" cy="1046440"/>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Orientation by Cartography, Position, Astronomical Clues  </a:t>
            </a:r>
            <a:endParaRPr lang="es-ES" sz="24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4C498616-ED59-D8E8-8C10-D6BB3C874D1D}"/>
              </a:ext>
            </a:extLst>
          </p:cNvPr>
          <p:cNvSpPr txBox="1"/>
          <p:nvPr/>
        </p:nvSpPr>
        <p:spPr>
          <a:xfrm>
            <a:off x="-146304" y="890389"/>
            <a:ext cx="9409859" cy="800219"/>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Orientation by Cartography, Position, Astronomical Indications. Maneuver   </a:t>
            </a:r>
            <a:endParaRPr lang="es-ES" sz="2000"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
        <p:nvSpPr>
          <p:cNvPr id="6" name="4 CuadroTexto">
            <a:extLst>
              <a:ext uri="{FF2B5EF4-FFF2-40B4-BE49-F238E27FC236}">
                <a16:creationId xmlns:a16="http://schemas.microsoft.com/office/drawing/2014/main" id="{FE1C3B35-D1CA-C28B-811C-82DF033FDAB1}"/>
              </a:ext>
            </a:extLst>
          </p:cNvPr>
          <p:cNvSpPr txBox="1"/>
          <p:nvPr/>
        </p:nvSpPr>
        <p:spPr>
          <a:xfrm>
            <a:off x="2053940" y="1242419"/>
            <a:ext cx="4656871"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1700"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where, by which way, how and when    </a:t>
            </a:r>
            <a:endParaRPr lang="es-ES" sz="1700"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70261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D7DE8-3E36-CF4C-1A01-3D8C46642A7C}"/>
            </a:ext>
          </a:extLst>
        </p:cNvPr>
        <p:cNvGrpSpPr/>
        <p:nvPr/>
      </p:nvGrpSpPr>
      <p:grpSpPr>
        <a:xfrm>
          <a:off x="0" y="0"/>
          <a:ext cx="0" cy="0"/>
          <a:chOff x="0" y="0"/>
          <a:chExt cx="0" cy="0"/>
        </a:xfrm>
      </p:grpSpPr>
      <p:pic>
        <p:nvPicPr>
          <p:cNvPr id="30" name="Imagen 29" descr="Imagen en blanco y negro de un joven acostado en el pasto seco&#10;&#10;El contenido generado por IA puede ser incorrecto.">
            <a:extLst>
              <a:ext uri="{FF2B5EF4-FFF2-40B4-BE49-F238E27FC236}">
                <a16:creationId xmlns:a16="http://schemas.microsoft.com/office/drawing/2014/main" id="{0D7E5F16-03DB-3D58-30C3-9B43A1D6A0B2}"/>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509100" y="2550676"/>
            <a:ext cx="4147220" cy="2483231"/>
          </a:xfrm>
          <a:prstGeom prst="rect">
            <a:avLst/>
          </a:prstGeom>
          <a:effectLst>
            <a:softEdge rad="165100"/>
          </a:effectLst>
        </p:spPr>
      </p:pic>
      <p:pic>
        <p:nvPicPr>
          <p:cNvPr id="28" name="Imagen 27" descr="Imagen en blanco y negro de un hombre parado en la calle&#10;&#10;El contenido generado por IA puede ser incorrecto.">
            <a:extLst>
              <a:ext uri="{FF2B5EF4-FFF2-40B4-BE49-F238E27FC236}">
                <a16:creationId xmlns:a16="http://schemas.microsoft.com/office/drawing/2014/main" id="{7F30AD95-EE59-73C8-A3C9-A467D9AB3432}"/>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2045701" y="2291528"/>
            <a:ext cx="2714381" cy="2922447"/>
          </a:xfrm>
          <a:prstGeom prst="rect">
            <a:avLst/>
          </a:prstGeom>
          <a:effectLst>
            <a:softEdge rad="292100"/>
          </a:effectLst>
        </p:spPr>
      </p:pic>
      <p:pic>
        <p:nvPicPr>
          <p:cNvPr id="2" name="Imagen 1">
            <a:extLst>
              <a:ext uri="{FF2B5EF4-FFF2-40B4-BE49-F238E27FC236}">
                <a16:creationId xmlns:a16="http://schemas.microsoft.com/office/drawing/2014/main" id="{793DCAC3-0435-450B-656B-B6F6FCEE2CD2}"/>
              </a:ext>
            </a:extLst>
          </p:cNvPr>
          <p:cNvPicPr>
            <a:picLocks noChangeAspect="1"/>
          </p:cNvPicPr>
          <p:nvPr/>
        </p:nvPicPr>
        <p:blipFill>
          <a:blip r:embed="rId5"/>
          <a:stretch>
            <a:fillRect/>
          </a:stretch>
        </p:blipFill>
        <p:spPr>
          <a:xfrm>
            <a:off x="-4326" y="0"/>
            <a:ext cx="9144000" cy="5124262"/>
          </a:xfrm>
          <a:prstGeom prst="rect">
            <a:avLst/>
          </a:prstGeom>
        </p:spPr>
      </p:pic>
      <p:sp>
        <p:nvSpPr>
          <p:cNvPr id="8" name="CuadroTexto 7">
            <a:extLst>
              <a:ext uri="{FF2B5EF4-FFF2-40B4-BE49-F238E27FC236}">
                <a16:creationId xmlns:a16="http://schemas.microsoft.com/office/drawing/2014/main" id="{9D6AAA30-1A10-87F9-91E8-18F562158160}"/>
              </a:ext>
            </a:extLst>
          </p:cNvPr>
          <p:cNvSpPr txBox="1"/>
          <p:nvPr/>
        </p:nvSpPr>
        <p:spPr>
          <a:xfrm>
            <a:off x="751257" y="2300919"/>
            <a:ext cx="5303268"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THEORETICAL COURSE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Combat Sports VS. Professional and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Realistic Combat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Analyzing the Situation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Pyramid of the Use of Force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PNF Combat Scheme (Protection,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Neutralization, Termination)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Tactical Principles of Engagement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Self-Defense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Safety Regulations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81242EB6-D382-E03B-F7BB-EA1B42B27CCD}"/>
              </a:ext>
            </a:extLst>
          </p:cNvPr>
          <p:cNvPicPr>
            <a:picLocks noChangeAspect="1"/>
          </p:cNvPicPr>
          <p:nvPr/>
        </p:nvPicPr>
        <p:blipFill>
          <a:blip r:embed="rId6"/>
          <a:stretch>
            <a:fillRect/>
          </a:stretch>
        </p:blipFill>
        <p:spPr>
          <a:xfrm>
            <a:off x="892070" y="2192960"/>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32A1288C-B4B1-1DC2-C797-C080CF6C5CE0}"/>
              </a:ext>
            </a:extLst>
          </p:cNvPr>
          <p:cNvPicPr>
            <a:picLocks noChangeAspect="1"/>
          </p:cNvPicPr>
          <p:nvPr/>
        </p:nvPicPr>
        <p:blipFill>
          <a:blip r:embed="rId7"/>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2E349E51-6649-9363-0006-50FF59E72120}"/>
              </a:ext>
            </a:extLst>
          </p:cNvPr>
          <p:cNvPicPr>
            <a:picLocks noChangeAspect="1"/>
          </p:cNvPicPr>
          <p:nvPr/>
        </p:nvPicPr>
        <p:blipFill>
          <a:blip r:embed="rId8"/>
          <a:stretch>
            <a:fillRect/>
          </a:stretch>
        </p:blipFill>
        <p:spPr>
          <a:xfrm>
            <a:off x="333644" y="230456"/>
            <a:ext cx="1026805" cy="299797"/>
          </a:xfrm>
          <a:prstGeom prst="rect">
            <a:avLst/>
          </a:prstGeom>
          <a:effectLst>
            <a:glow rad="127000">
              <a:schemeClr val="accent1"/>
            </a:glow>
            <a:softEdge rad="0"/>
          </a:effectLst>
        </p:spPr>
      </p:pic>
      <p:sp>
        <p:nvSpPr>
          <p:cNvPr id="22" name="CuadroTexto 21">
            <a:extLst>
              <a:ext uri="{FF2B5EF4-FFF2-40B4-BE49-F238E27FC236}">
                <a16:creationId xmlns:a16="http://schemas.microsoft.com/office/drawing/2014/main" id="{659701CD-B8B3-992A-51A2-8FDA76F86F5F}"/>
              </a:ext>
            </a:extLst>
          </p:cNvPr>
          <p:cNvSpPr txBox="1"/>
          <p:nvPr/>
        </p:nvSpPr>
        <p:spPr>
          <a:xfrm>
            <a:off x="5354857" y="2492711"/>
            <a:ext cx="3622874"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IN-PERSON COURSE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Brief review of theoretical content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Safety regulations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The primary objective of survival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Combat zones and distances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Guard duty</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5" name="CuadroTexto 24">
            <a:extLst>
              <a:ext uri="{FF2B5EF4-FFF2-40B4-BE49-F238E27FC236}">
                <a16:creationId xmlns:a16="http://schemas.microsoft.com/office/drawing/2014/main" id="{35147245-F708-D0C8-6312-DF9F7B48597D}"/>
              </a:ext>
            </a:extLst>
          </p:cNvPr>
          <p:cNvSpPr txBox="1"/>
          <p:nvPr/>
        </p:nvSpPr>
        <p:spPr>
          <a:xfrm>
            <a:off x="172337" y="4748328"/>
            <a:ext cx="8763973"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00"/>
                </a:solidFill>
                <a:effectLst/>
                <a:uLnTx/>
                <a:uFillTx/>
                <a:latin typeface="Arial"/>
                <a:ea typeface="+mn-ea"/>
                <a:cs typeface="+mn-cs"/>
              </a:rPr>
              <a:t>* Common elective content for civilians, military personnel and security professionals only for OW SIWA Start Course Director (SSDC)</a:t>
            </a:r>
            <a:endParaRPr kumimoji="0" lang="es-ES" sz="1050" b="1" i="0" u="none" strike="noStrike" kern="1200" cap="none" spc="0" normalizeH="0" baseline="0" noProof="0" dirty="0">
              <a:ln>
                <a:noFill/>
              </a:ln>
              <a:solidFill>
                <a:srgbClr val="FFFF00"/>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A9B53572-A932-220F-0D3A-A0E915C4AB47}"/>
              </a:ext>
            </a:extLst>
          </p:cNvPr>
          <p:cNvSpPr txBox="1"/>
          <p:nvPr/>
        </p:nvSpPr>
        <p:spPr>
          <a:xfrm>
            <a:off x="2476128" y="498730"/>
            <a:ext cx="4056771" cy="1138773"/>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Citizen Self-Defense</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210203B9-7A6A-BBFF-85EC-9CFD43380E3E}"/>
              </a:ext>
            </a:extLst>
          </p:cNvPr>
          <p:cNvSpPr txBox="1"/>
          <p:nvPr/>
        </p:nvSpPr>
        <p:spPr>
          <a:xfrm>
            <a:off x="-200417" y="919273"/>
            <a:ext cx="9409859" cy="800219"/>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Citizen Self-Defense, Operational Police Intervention, Military Hand-to-Hand Combat</a:t>
            </a:r>
            <a:endParaRPr lang="es-ES" dirty="0">
              <a:solidFill>
                <a:schemeClr val="bg1"/>
              </a:solidFill>
              <a:effectLst/>
              <a:latin typeface="Microsoft Sans Serif" panose="020B0604020202020204" pitchFamily="34" charset="0"/>
              <a:ea typeface="Microsoft Sans Serif" panose="020B0604020202020204" pitchFamily="34" charset="0"/>
            </a:endParaRPr>
          </a:p>
          <a:p>
            <a:pPr algn="ctr">
              <a:buNone/>
            </a:pP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61DAC1E3-FD96-6615-79DD-B5D9E893E014}"/>
              </a:ext>
            </a:extLst>
          </p:cNvPr>
          <p:cNvSpPr txBox="1"/>
          <p:nvPr/>
        </p:nvSpPr>
        <p:spPr>
          <a:xfrm>
            <a:off x="2189252" y="1300838"/>
            <a:ext cx="4656871"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1600"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s</a:t>
            </a:r>
            <a:r>
              <a:rPr lang="en-US" sz="1600"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urvival against human enemies </a:t>
            </a:r>
            <a:endParaRPr lang="es-ES" sz="1600"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403397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3BCD-E247-9448-701E-B1FBD4E9C7B3}"/>
            </a:ext>
          </a:extLst>
        </p:cNvPr>
        <p:cNvGrpSpPr/>
        <p:nvPr/>
      </p:nvGrpSpPr>
      <p:grpSpPr>
        <a:xfrm>
          <a:off x="0" y="0"/>
          <a:ext cx="0" cy="0"/>
          <a:chOff x="0" y="0"/>
          <a:chExt cx="0" cy="0"/>
        </a:xfrm>
      </p:grpSpPr>
      <p:pic>
        <p:nvPicPr>
          <p:cNvPr id="23" name="Imagen 22" descr="Mano tocando el agua">
            <a:extLst>
              <a:ext uri="{FF2B5EF4-FFF2-40B4-BE49-F238E27FC236}">
                <a16:creationId xmlns:a16="http://schemas.microsoft.com/office/drawing/2014/main" id="{7FC879C2-F48B-07BC-6BAE-E2CC66C84A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84599" y="1847514"/>
            <a:ext cx="4458645" cy="3359227"/>
          </a:xfrm>
          <a:prstGeom prst="rect">
            <a:avLst/>
          </a:prstGeom>
          <a:effectLst>
            <a:softEdge rad="215900"/>
          </a:effectLst>
        </p:spPr>
      </p:pic>
      <p:pic>
        <p:nvPicPr>
          <p:cNvPr id="18" name="Imagen 17" descr="Imagen que contiene exterior, persona, hombre, pasto&#10;&#10;El contenido generado por IA puede ser incorrecto.">
            <a:extLst>
              <a:ext uri="{FF2B5EF4-FFF2-40B4-BE49-F238E27FC236}">
                <a16:creationId xmlns:a16="http://schemas.microsoft.com/office/drawing/2014/main" id="{70296E37-71AC-FFDA-2DEF-EA33FD7B98A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4497660" y="2113233"/>
            <a:ext cx="4555538" cy="2976934"/>
          </a:xfrm>
          <a:prstGeom prst="rect">
            <a:avLst/>
          </a:prstGeom>
          <a:effectLst>
            <a:softEdge rad="152400"/>
          </a:effectLst>
        </p:spPr>
      </p:pic>
      <p:pic>
        <p:nvPicPr>
          <p:cNvPr id="2" name="Imagen 1">
            <a:extLst>
              <a:ext uri="{FF2B5EF4-FFF2-40B4-BE49-F238E27FC236}">
                <a16:creationId xmlns:a16="http://schemas.microsoft.com/office/drawing/2014/main" id="{F5153BE0-CE68-DF23-64DB-DDD34EE4DAF1}"/>
              </a:ext>
            </a:extLst>
          </p:cNvPr>
          <p:cNvPicPr>
            <a:picLocks noChangeAspect="1"/>
          </p:cNvPicPr>
          <p:nvPr/>
        </p:nvPicPr>
        <p:blipFill>
          <a:blip r:embed="rId5"/>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DBF2F109-50DE-FC85-D4E6-F55D2D8F4EFC}"/>
              </a:ext>
            </a:extLst>
          </p:cNvPr>
          <p:cNvSpPr txBox="1"/>
          <p:nvPr/>
        </p:nvSpPr>
        <p:spPr>
          <a:xfrm>
            <a:off x="710942" y="2476517"/>
            <a:ext cx="5647983" cy="24314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Aquatic</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Aquatic</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Environment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Environmental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Assessment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Recognizing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Our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Capabilities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Swimming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Buoyancy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Basic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Freediving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Basic Escape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Basic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Water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Entry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Shipwrecked</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Person</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Behavior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in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the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Water</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EEFE5FDA-117F-AA94-89A8-97ABB122FC2A}"/>
              </a:ext>
            </a:extLst>
          </p:cNvPr>
          <p:cNvPicPr>
            <a:picLocks noChangeAspect="1"/>
          </p:cNvPicPr>
          <p:nvPr/>
        </p:nvPicPr>
        <p:blipFill>
          <a:blip r:embed="rId6"/>
          <a:stretch>
            <a:fillRect/>
          </a:stretch>
        </p:blipFill>
        <p:spPr>
          <a:xfrm>
            <a:off x="796727" y="2368914"/>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59DF1C4E-2C02-C1BC-690D-6D064E9AAA05}"/>
              </a:ext>
            </a:extLst>
          </p:cNvPr>
          <p:cNvPicPr>
            <a:picLocks noChangeAspect="1"/>
          </p:cNvPicPr>
          <p:nvPr/>
        </p:nvPicPr>
        <p:blipFill>
          <a:blip r:embed="rId7"/>
          <a:stretch>
            <a:fillRect/>
          </a:stretch>
        </p:blipFill>
        <p:spPr>
          <a:xfrm>
            <a:off x="2897673" y="166188"/>
            <a:ext cx="3467600" cy="336887"/>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5CD5C544-A5AA-6DF5-F37E-F0F40DE0B18A}"/>
              </a:ext>
            </a:extLst>
          </p:cNvPr>
          <p:cNvPicPr>
            <a:picLocks noChangeAspect="1"/>
          </p:cNvPicPr>
          <p:nvPr/>
        </p:nvPicPr>
        <p:blipFill>
          <a:blip r:embed="rId8"/>
          <a:stretch>
            <a:fillRect/>
          </a:stretch>
        </p:blipFill>
        <p:spPr>
          <a:xfrm>
            <a:off x="231085" y="235266"/>
            <a:ext cx="943510" cy="269574"/>
          </a:xfrm>
          <a:prstGeom prst="rect">
            <a:avLst/>
          </a:prstGeom>
          <a:effectLst>
            <a:glow rad="127000">
              <a:schemeClr val="accent1"/>
            </a:glow>
          </a:effectLst>
        </p:spPr>
      </p:pic>
      <p:sp>
        <p:nvSpPr>
          <p:cNvPr id="9" name="4 CuadroTexto">
            <a:extLst>
              <a:ext uri="{FF2B5EF4-FFF2-40B4-BE49-F238E27FC236}">
                <a16:creationId xmlns:a16="http://schemas.microsoft.com/office/drawing/2014/main" id="{580A54C9-D6C5-F5E6-704B-7CE955EF520A}"/>
              </a:ext>
            </a:extLst>
          </p:cNvPr>
          <p:cNvSpPr txBox="1"/>
          <p:nvPr/>
        </p:nvSpPr>
        <p:spPr>
          <a:xfrm>
            <a:off x="2539291" y="472244"/>
            <a:ext cx="4056771" cy="1138773"/>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Aquatic Survival</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86DAF6FE-5AAE-2FCA-780D-23060FD9E735}"/>
              </a:ext>
            </a:extLst>
          </p:cNvPr>
          <p:cNvSpPr txBox="1"/>
          <p:nvPr/>
        </p:nvSpPr>
        <p:spPr>
          <a:xfrm>
            <a:off x="-270182" y="948578"/>
            <a:ext cx="9409859" cy="523220"/>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Aquatic Survival, Maritime Search &amp; Rescue</a:t>
            </a:r>
            <a:endParaRPr lang="es-ES" sz="2800" dirty="0">
              <a:solidFill>
                <a:schemeClr val="bg1"/>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44297476-D39F-E40C-73A6-E55465481C77}"/>
              </a:ext>
            </a:extLst>
          </p:cNvPr>
          <p:cNvSpPr txBox="1"/>
          <p:nvPr/>
        </p:nvSpPr>
        <p:spPr>
          <a:xfrm>
            <a:off x="2303037" y="1377526"/>
            <a:ext cx="4656871"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adaptation to all aquatic environments</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938953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2FA0C-A096-65CA-2537-4929407BDFF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DB1F986-BDD2-42A2-3862-90848EF2AE17}"/>
              </a:ext>
            </a:extLst>
          </p:cNvPr>
          <p:cNvPicPr>
            <a:picLocks noChangeAspect="1"/>
          </p:cNvPicPr>
          <p:nvPr/>
        </p:nvPicPr>
        <p:blipFill>
          <a:blip r:embed="rId2"/>
          <a:stretch>
            <a:fillRect/>
          </a:stretch>
        </p:blipFill>
        <p:spPr>
          <a:xfrm>
            <a:off x="0" y="9619"/>
            <a:ext cx="9144000" cy="5124262"/>
          </a:xfrm>
          <a:prstGeom prst="rect">
            <a:avLst/>
          </a:prstGeom>
        </p:spPr>
      </p:pic>
      <p:sp>
        <p:nvSpPr>
          <p:cNvPr id="7" name="CuadroTexto 6">
            <a:extLst>
              <a:ext uri="{FF2B5EF4-FFF2-40B4-BE49-F238E27FC236}">
                <a16:creationId xmlns:a16="http://schemas.microsoft.com/office/drawing/2014/main" id="{02E2AD80-B277-4E16-7CE5-C6B2ABB97F5F}"/>
              </a:ext>
            </a:extLst>
          </p:cNvPr>
          <p:cNvSpPr txBox="1"/>
          <p:nvPr/>
        </p:nvSpPr>
        <p:spPr>
          <a:xfrm>
            <a:off x="202918" y="641800"/>
            <a:ext cx="8738164" cy="4154984"/>
          </a:xfrm>
          <a:prstGeom prst="rect">
            <a:avLst/>
          </a:prstGeom>
          <a:noFill/>
        </p:spPr>
        <p:txBody>
          <a:bodyPr wrap="square">
            <a:spAutoFit/>
          </a:bodyPr>
          <a:lstStyle/>
          <a:p>
            <a:r>
              <a:rPr lang="es-ES" sz="1200" b="1" dirty="0">
                <a:solidFill>
                  <a:srgbClr val="D3DC84">
                    <a:lumMod val="40000"/>
                    <a:lumOff val="60000"/>
                  </a:srgbClr>
                </a:solidFill>
                <a:latin typeface="Arial"/>
              </a:rPr>
              <a:t>                  </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This section includes the more developed content, so that it can be analyzed in greater detail</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endParaRPr lang="es-ES" sz="1200" b="1" dirty="0">
              <a:solidFill>
                <a:srgbClr val="D3DC84">
                  <a:lumMod val="40000"/>
                  <a:lumOff val="60000"/>
                </a:srgbClr>
              </a:solidFill>
              <a:latin typeface="Arial"/>
            </a:endParaRPr>
          </a:p>
          <a:p>
            <a:endParaRPr lang="es-ES" sz="1200" b="1" dirty="0">
              <a:solidFill>
                <a:srgbClr val="D3DC84">
                  <a:lumMod val="40000"/>
                  <a:lumOff val="60000"/>
                </a:srgbClr>
              </a:solidFill>
              <a:latin typeface="Arial"/>
            </a:endParaRPr>
          </a:p>
          <a:p>
            <a:endParaRPr lang="es-ES" sz="1200" b="1" dirty="0">
              <a:solidFill>
                <a:srgbClr val="D3DC84">
                  <a:lumMod val="40000"/>
                  <a:lumOff val="60000"/>
                </a:srgbClr>
              </a:solidFill>
              <a:latin typeface="Arial"/>
            </a:endParaRPr>
          </a:p>
          <a:p>
            <a:endParaRPr kumimoji="0" lang="en-US" sz="1200" b="1" i="0" u="none" strike="noStrike" kern="1200" cap="none" spc="0" normalizeH="0" baseline="0" noProof="0" dirty="0">
              <a:ln>
                <a:noFill/>
              </a:ln>
              <a:solidFill>
                <a:srgbClr val="FFFF00"/>
              </a:solidFill>
              <a:effectLst/>
              <a:uLnTx/>
              <a:uFillTx/>
              <a:latin typeface="Arial"/>
              <a:ea typeface="+mn-ea"/>
              <a:cs typeface="+mn-cs"/>
            </a:endParaRPr>
          </a:p>
          <a:p>
            <a:r>
              <a:rPr kumimoji="0" lang="en-US" sz="1200" b="1" i="0" u="none" strike="noStrike" kern="1200" cap="none" spc="0" normalizeH="0" baseline="0" noProof="0" dirty="0">
                <a:ln>
                  <a:noFill/>
                </a:ln>
                <a:solidFill>
                  <a:srgbClr val="FFFF00"/>
                </a:solidFill>
                <a:effectLst/>
                <a:uLnTx/>
                <a:uFillTx/>
                <a:latin typeface="Arial"/>
                <a:ea typeface="+mn-ea"/>
                <a:cs typeface="+mn-cs"/>
              </a:rPr>
              <a:t>* In all Skills except Skill 8 Citizen Self-Defense, the in-person course consists of the practical application of all or part of the content from the online course. Skill 8 has a different structure, and the in-person course includes much content not covered in the online course</a:t>
            </a:r>
            <a:endParaRPr lang="es-ES" dirty="0">
              <a:solidFill>
                <a:srgbClr val="FFFF00"/>
              </a:solidFill>
            </a:endParaRPr>
          </a:p>
        </p:txBody>
      </p:sp>
      <p:pic>
        <p:nvPicPr>
          <p:cNvPr id="9" name="Imagen 8">
            <a:extLst>
              <a:ext uri="{FF2B5EF4-FFF2-40B4-BE49-F238E27FC236}">
                <a16:creationId xmlns:a16="http://schemas.microsoft.com/office/drawing/2014/main" id="{59333F3F-B2E0-FA22-C894-AF0FE84819F3}"/>
              </a:ext>
            </a:extLst>
          </p:cNvPr>
          <p:cNvPicPr>
            <a:picLocks noChangeAspect="1"/>
          </p:cNvPicPr>
          <p:nvPr/>
        </p:nvPicPr>
        <p:blipFill>
          <a:blip r:embed="rId3"/>
          <a:stretch>
            <a:fillRect/>
          </a:stretch>
        </p:blipFill>
        <p:spPr>
          <a:xfrm>
            <a:off x="1175692" y="1492676"/>
            <a:ext cx="6078936" cy="720953"/>
          </a:xfrm>
          <a:prstGeom prst="rect">
            <a:avLst/>
          </a:prstGeom>
          <a:effectLst>
            <a:softEdge rad="38100"/>
          </a:effectLst>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F1C6F943-BC1F-B14B-F2A8-9772BA80E9AB}"/>
              </a:ext>
            </a:extLst>
          </p:cNvPr>
          <p:cNvPicPr>
            <a:picLocks noChangeAspect="1"/>
          </p:cNvPicPr>
          <p:nvPr/>
        </p:nvPicPr>
        <p:blipFill>
          <a:blip r:embed="rId4"/>
          <a:stretch>
            <a:fillRect/>
          </a:stretch>
        </p:blipFill>
        <p:spPr>
          <a:xfrm rot="19274132">
            <a:off x="6982717" y="2021423"/>
            <a:ext cx="2504240" cy="1317259"/>
          </a:xfrm>
          <a:prstGeom prst="rect">
            <a:avLst/>
          </a:prstGeom>
        </p:spPr>
      </p:pic>
      <p:pic>
        <p:nvPicPr>
          <p:cNvPr id="11" name="Imagen 10">
            <a:extLst>
              <a:ext uri="{FF2B5EF4-FFF2-40B4-BE49-F238E27FC236}">
                <a16:creationId xmlns:a16="http://schemas.microsoft.com/office/drawing/2014/main" id="{E8B1EA02-91CD-85DF-198B-CABB1C1D8127}"/>
              </a:ext>
            </a:extLst>
          </p:cNvPr>
          <p:cNvPicPr>
            <a:picLocks noChangeAspect="1"/>
          </p:cNvPicPr>
          <p:nvPr/>
        </p:nvPicPr>
        <p:blipFill>
          <a:blip r:embed="rId5">
            <a:grayscl/>
          </a:blip>
          <a:stretch>
            <a:fillRect/>
          </a:stretch>
        </p:blipFill>
        <p:spPr>
          <a:xfrm>
            <a:off x="1191280" y="2680052"/>
            <a:ext cx="6066953" cy="720953"/>
          </a:xfrm>
          <a:prstGeom prst="rect">
            <a:avLst/>
          </a:prstGeom>
          <a:effectLst>
            <a:softEdge rad="38100"/>
          </a:effectLst>
          <a:scene3d>
            <a:camera prst="orthographicFront"/>
            <a:lightRig rig="threePt" dir="t"/>
          </a:scene3d>
          <a:sp3d>
            <a:bevelT w="114300" prst="artDeco"/>
          </a:sp3d>
        </p:spPr>
      </p:pic>
      <p:sp>
        <p:nvSpPr>
          <p:cNvPr id="15" name="CuadroTexto 14">
            <a:extLst>
              <a:ext uri="{FF2B5EF4-FFF2-40B4-BE49-F238E27FC236}">
                <a16:creationId xmlns:a16="http://schemas.microsoft.com/office/drawing/2014/main" id="{98F8582C-2B35-3E79-8225-DC732760D5EC}"/>
              </a:ext>
            </a:extLst>
          </p:cNvPr>
          <p:cNvSpPr txBox="1"/>
          <p:nvPr/>
        </p:nvSpPr>
        <p:spPr>
          <a:xfrm>
            <a:off x="1063393" y="2285284"/>
            <a:ext cx="1909430" cy="369332"/>
          </a:xfrm>
          <a:prstGeom prst="rect">
            <a:avLst/>
          </a:prstGeom>
          <a:noFill/>
        </p:spPr>
        <p:txBody>
          <a:bodyPr wrap="square">
            <a:spAutoFit/>
          </a:bodyPr>
          <a:lstStyle/>
          <a:p>
            <a:r>
              <a:rPr lang="en-US" b="1" dirty="0">
                <a:solidFill>
                  <a:schemeClr val="bg1"/>
                </a:solidFill>
                <a:highlight>
                  <a:srgbClr val="808080"/>
                </a:highlight>
                <a:latin typeface="Savate Light"/>
                <a:ea typeface="Savate Light"/>
                <a:cs typeface="+mj-cs"/>
              </a:rPr>
              <a:t>OKAMI WANDER</a:t>
            </a:r>
            <a:endParaRPr lang="es-ES" b="1" dirty="0">
              <a:solidFill>
                <a:schemeClr val="bg1"/>
              </a:solidFill>
              <a:highlight>
                <a:srgbClr val="808080"/>
              </a:highlight>
            </a:endParaRPr>
          </a:p>
        </p:txBody>
      </p:sp>
      <p:sp>
        <p:nvSpPr>
          <p:cNvPr id="16" name="CuadroTexto 15">
            <a:extLst>
              <a:ext uri="{FF2B5EF4-FFF2-40B4-BE49-F238E27FC236}">
                <a16:creationId xmlns:a16="http://schemas.microsoft.com/office/drawing/2014/main" id="{A52EDBA5-6998-8724-69D0-82E01A4028C6}"/>
              </a:ext>
            </a:extLst>
          </p:cNvPr>
          <p:cNvSpPr txBox="1"/>
          <p:nvPr/>
        </p:nvSpPr>
        <p:spPr>
          <a:xfrm>
            <a:off x="1051781" y="1112934"/>
            <a:ext cx="1507986" cy="369332"/>
          </a:xfrm>
          <a:prstGeom prst="rect">
            <a:avLst/>
          </a:prstGeom>
          <a:noFill/>
        </p:spPr>
        <p:txBody>
          <a:bodyPr wrap="square">
            <a:spAutoFit/>
          </a:bodyPr>
          <a:lstStyle/>
          <a:p>
            <a:r>
              <a:rPr kumimoji="0" lang="en-US" b="1" i="0" u="none" strike="noStrike" kern="1200" cap="none" spc="0" normalizeH="0" baseline="0" noProof="0" dirty="0">
                <a:ln>
                  <a:noFill/>
                </a:ln>
                <a:solidFill>
                  <a:srgbClr val="FF0000"/>
                </a:solidFill>
                <a:highlight>
                  <a:srgbClr val="808080"/>
                </a:highlight>
                <a:uLnTx/>
                <a:uFillTx/>
                <a:latin typeface="Savate Light"/>
                <a:ea typeface="Savate Light"/>
                <a:cs typeface="+mj-cs"/>
              </a:rPr>
              <a:t>NOMADA</a:t>
            </a:r>
            <a:endParaRPr lang="es-ES" b="1" dirty="0">
              <a:solidFill>
                <a:srgbClr val="FF0000"/>
              </a:solidFill>
              <a:highlight>
                <a:srgbClr val="808080"/>
              </a:highlight>
            </a:endParaRPr>
          </a:p>
        </p:txBody>
      </p:sp>
      <p:pic>
        <p:nvPicPr>
          <p:cNvPr id="17" name="Imagen 16">
            <a:extLst>
              <a:ext uri="{FF2B5EF4-FFF2-40B4-BE49-F238E27FC236}">
                <a16:creationId xmlns:a16="http://schemas.microsoft.com/office/drawing/2014/main" id="{65D19A7F-6DDF-DF57-7FE6-F55AE2CEF393}"/>
              </a:ext>
            </a:extLst>
          </p:cNvPr>
          <p:cNvPicPr>
            <a:picLocks noChangeAspect="1"/>
          </p:cNvPicPr>
          <p:nvPr/>
        </p:nvPicPr>
        <p:blipFill>
          <a:blip r:embed="rId6"/>
          <a:stretch>
            <a:fillRect/>
          </a:stretch>
        </p:blipFill>
        <p:spPr>
          <a:xfrm>
            <a:off x="202916" y="1518762"/>
            <a:ext cx="848865" cy="694868"/>
          </a:xfrm>
          <a:prstGeom prst="rect">
            <a:avLst/>
          </a:prstGeom>
        </p:spPr>
      </p:pic>
      <p:pic>
        <p:nvPicPr>
          <p:cNvPr id="18" name="Imagen 17">
            <a:extLst>
              <a:ext uri="{FF2B5EF4-FFF2-40B4-BE49-F238E27FC236}">
                <a16:creationId xmlns:a16="http://schemas.microsoft.com/office/drawing/2014/main" id="{FEE1F0AF-767D-3A9E-BE0C-F22C3C662583}"/>
              </a:ext>
            </a:extLst>
          </p:cNvPr>
          <p:cNvPicPr>
            <a:picLocks noChangeAspect="1"/>
          </p:cNvPicPr>
          <p:nvPr/>
        </p:nvPicPr>
        <p:blipFill>
          <a:blip r:embed="rId7"/>
          <a:stretch>
            <a:fillRect/>
          </a:stretch>
        </p:blipFill>
        <p:spPr>
          <a:xfrm>
            <a:off x="277949" y="2469950"/>
            <a:ext cx="710413" cy="919842"/>
          </a:xfrm>
          <a:prstGeom prst="rect">
            <a:avLst/>
          </a:prstGeom>
        </p:spPr>
      </p:pic>
      <p:sp>
        <p:nvSpPr>
          <p:cNvPr id="12" name="4 CuadroTexto">
            <a:extLst>
              <a:ext uri="{FF2B5EF4-FFF2-40B4-BE49-F238E27FC236}">
                <a16:creationId xmlns:a16="http://schemas.microsoft.com/office/drawing/2014/main" id="{CC3E1DFD-363B-8D2C-B283-63B4CA3293BB}"/>
              </a:ext>
            </a:extLst>
          </p:cNvPr>
          <p:cNvSpPr txBox="1"/>
          <p:nvPr/>
        </p:nvSpPr>
        <p:spPr>
          <a:xfrm>
            <a:off x="902573" y="9195"/>
            <a:ext cx="7593330" cy="1200329"/>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3600" b="1" kern="1200" dirty="0">
                <a:solidFill>
                  <a:srgbClr val="FF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Detailed Program</a:t>
            </a: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47623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B2330-4C45-33CF-49DE-779A066733FC}"/>
            </a:ext>
          </a:extLst>
        </p:cNvPr>
        <p:cNvGrpSpPr/>
        <p:nvPr/>
      </p:nvGrpSpPr>
      <p:grpSpPr>
        <a:xfrm>
          <a:off x="0" y="0"/>
          <a:ext cx="0" cy="0"/>
          <a:chOff x="0" y="0"/>
          <a:chExt cx="0" cy="0"/>
        </a:xfrm>
      </p:grpSpPr>
      <p:pic>
        <p:nvPicPr>
          <p:cNvPr id="24" name="Imagen 23" descr="Imagen que contiene exterior, pasto, árbol, verde&#10;&#10;El contenido generado por IA puede ser incorrecto.">
            <a:extLst>
              <a:ext uri="{FF2B5EF4-FFF2-40B4-BE49-F238E27FC236}">
                <a16:creationId xmlns:a16="http://schemas.microsoft.com/office/drawing/2014/main" id="{150D50CB-ACFD-5BFB-1F19-48EA2633F7F0}"/>
              </a:ext>
            </a:extLst>
          </p:cNvPr>
          <p:cNvPicPr>
            <a:picLocks noChangeAspect="1"/>
          </p:cNvPicPr>
          <p:nvPr/>
        </p:nvPicPr>
        <p:blipFill>
          <a:blip r:embed="rId2" cstate="print">
            <a:alphaModFix amt="77000"/>
            <a:extLst>
              <a:ext uri="{28A0092B-C50C-407E-A947-70E740481C1C}">
                <a14:useLocalDpi xmlns:a14="http://schemas.microsoft.com/office/drawing/2010/main" val="0"/>
              </a:ext>
            </a:extLst>
          </a:blip>
          <a:stretch>
            <a:fillRect/>
          </a:stretch>
        </p:blipFill>
        <p:spPr>
          <a:xfrm>
            <a:off x="2251409" y="1022966"/>
            <a:ext cx="5554705" cy="4166029"/>
          </a:xfrm>
          <a:prstGeom prst="rect">
            <a:avLst/>
          </a:prstGeom>
          <a:effectLst>
            <a:softEdge rad="317500"/>
          </a:effectLst>
        </p:spPr>
      </p:pic>
      <p:pic>
        <p:nvPicPr>
          <p:cNvPr id="2" name="Imagen 1">
            <a:extLst>
              <a:ext uri="{FF2B5EF4-FFF2-40B4-BE49-F238E27FC236}">
                <a16:creationId xmlns:a16="http://schemas.microsoft.com/office/drawing/2014/main" id="{A4A7F82F-E742-26C7-3D2C-454DAB32673F}"/>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0C6953AF-3BC4-5CE4-9F27-0762BFBF7122}"/>
              </a:ext>
            </a:extLst>
          </p:cNvPr>
          <p:cNvSpPr txBox="1"/>
          <p:nvPr/>
        </p:nvSpPr>
        <p:spPr>
          <a:xfrm>
            <a:off x="99565" y="1842408"/>
            <a:ext cx="5635082"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Situation Assessment, Action Protocol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Actual Survival and Controlled Survival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Survival in Controlled Environments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For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As an Adventure Activity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a:t>
            </a:r>
            <a:r>
              <a:rPr lang="en-US" sz="1200" b="1" dirty="0">
                <a:solidFill>
                  <a:srgbClr val="D3DC84">
                    <a:lumMod val="40000"/>
                    <a:lumOff val="60000"/>
                  </a:srgbClr>
                </a:solidFill>
                <a:latin typeface="Arial"/>
              </a:rPr>
              <a:t>True</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Survival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Cases Leading to a Survival 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Accidents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Natural Disasters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Losses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2.4. Human Conflicts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3</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PAS Action Protocol (Protect, Alert, Assist)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Situation Assessment, Threats, and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Types of Environments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Arid or Semi-desert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5.2</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Tropical Rainforest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Dry Forest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9BA580C8-FAFB-6D94-FCE3-D97BD2A82DAC}"/>
              </a:ext>
            </a:extLst>
          </p:cNvPr>
          <p:cNvPicPr>
            <a:picLocks noChangeAspect="1"/>
          </p:cNvPicPr>
          <p:nvPr/>
        </p:nvPicPr>
        <p:blipFill>
          <a:blip r:embed="rId4"/>
          <a:stretch>
            <a:fillRect/>
          </a:stretch>
        </p:blipFill>
        <p:spPr>
          <a:xfrm>
            <a:off x="2698344" y="133737"/>
            <a:ext cx="3438608" cy="358581"/>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AEC16444-A4F2-39CA-A156-FF6A7F734D92}"/>
              </a:ext>
            </a:extLst>
          </p:cNvPr>
          <p:cNvPicPr>
            <a:picLocks noChangeAspect="1"/>
          </p:cNvPicPr>
          <p:nvPr/>
        </p:nvPicPr>
        <p:blipFill>
          <a:blip r:embed="rId5"/>
          <a:stretch>
            <a:fillRect/>
          </a:stretch>
        </p:blipFill>
        <p:spPr>
          <a:xfrm>
            <a:off x="188942" y="214578"/>
            <a:ext cx="867936" cy="277740"/>
          </a:xfrm>
          <a:prstGeom prst="rect">
            <a:avLst/>
          </a:prstGeom>
          <a:effectLst>
            <a:glow rad="127000">
              <a:schemeClr val="accent1"/>
            </a:glow>
            <a:softEdge rad="0"/>
          </a:effectLst>
        </p:spPr>
      </p:pic>
      <p:pic>
        <p:nvPicPr>
          <p:cNvPr id="15" name="Imagen 14">
            <a:extLst>
              <a:ext uri="{FF2B5EF4-FFF2-40B4-BE49-F238E27FC236}">
                <a16:creationId xmlns:a16="http://schemas.microsoft.com/office/drawing/2014/main" id="{79D667E7-90C0-9612-EB89-FDA39177E6AE}"/>
              </a:ext>
            </a:extLst>
          </p:cNvPr>
          <p:cNvPicPr>
            <a:picLocks noChangeAspect="1"/>
          </p:cNvPicPr>
          <p:nvPr/>
        </p:nvPicPr>
        <p:blipFill>
          <a:blip r:embed="rId6"/>
          <a:stretch>
            <a:fillRect/>
          </a:stretch>
        </p:blipFill>
        <p:spPr>
          <a:xfrm>
            <a:off x="217170" y="1609937"/>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32278FC6-E263-7E3F-54A7-8CAF87579B27}"/>
              </a:ext>
            </a:extLst>
          </p:cNvPr>
          <p:cNvSpPr txBox="1"/>
          <p:nvPr/>
        </p:nvSpPr>
        <p:spPr>
          <a:xfrm>
            <a:off x="4679861" y="1683434"/>
            <a:ext cx="4624038"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5.4.Temperate Forest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5.5. Glacial or High Mountain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5.6. Sea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5.7. Coast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 Disasters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6.1. Natural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6.2. Socio-natural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6.3. Anthropogenic; Hostile Environment, Conflict Zones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 Life-Threatening Factors, the Rule of Three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 The Survival Mindset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 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10. Cold, Hypothermia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11. Water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12. Food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13. Resources for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13.1. Tangible; Recover, Reuse, Recycle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13.2. The Purpose (Why) of Things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13.3. Intangible, People</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1D6B4425-E816-4644-32FC-B38FB1EDCBB3}"/>
              </a:ext>
            </a:extLst>
          </p:cNvPr>
          <p:cNvSpPr txBox="1"/>
          <p:nvPr/>
        </p:nvSpPr>
        <p:spPr>
          <a:xfrm>
            <a:off x="-138747" y="11789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1562C6F3-9B6F-37DD-8193-26D6DE461976}"/>
              </a:ext>
            </a:extLst>
          </p:cNvPr>
          <p:cNvSpPr txBox="1"/>
          <p:nvPr/>
        </p:nvSpPr>
        <p:spPr>
          <a:xfrm>
            <a:off x="894476" y="421709"/>
            <a:ext cx="7046343"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Assumption of Roles &amp; Security Rings</a:t>
            </a:r>
            <a:endParaRPr lang="es-ES" sz="24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2590BC18-1B61-7274-EDC3-012C200B5DA2}"/>
              </a:ext>
            </a:extLst>
          </p:cNvPr>
          <p:cNvSpPr txBox="1"/>
          <p:nvPr/>
        </p:nvSpPr>
        <p:spPr>
          <a:xfrm>
            <a:off x="-254642" y="808074"/>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Assumption of Roles, Security Rings, Operational Discipline &amp; Leadership</a:t>
            </a:r>
            <a:endParaRPr lang="es-ES" sz="2100" dirty="0">
              <a:solidFill>
                <a:schemeClr val="bg1"/>
              </a:solidFill>
              <a:effectLst/>
              <a:latin typeface="Microsoft Sans Serif" panose="020B0604020202020204" pitchFamily="34" charset="0"/>
              <a:ea typeface="Microsoft Sans Serif" panose="020B0604020202020204" pitchFamily="34" charset="0"/>
            </a:endParaRPr>
          </a:p>
        </p:txBody>
      </p:sp>
      <p:sp>
        <p:nvSpPr>
          <p:cNvPr id="7" name="4 CuadroTexto">
            <a:extLst>
              <a:ext uri="{FF2B5EF4-FFF2-40B4-BE49-F238E27FC236}">
                <a16:creationId xmlns:a16="http://schemas.microsoft.com/office/drawing/2014/main" id="{63E67734-475B-B9DB-BFC1-69B5B5155FDE}"/>
              </a:ext>
            </a:extLst>
          </p:cNvPr>
          <p:cNvSpPr txBox="1"/>
          <p:nvPr/>
        </p:nvSpPr>
        <p:spPr>
          <a:xfrm>
            <a:off x="2009734" y="1063624"/>
            <a:ext cx="4656871"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team organization and survival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62706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BEEF-8357-D189-17B3-97893F3BEC2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AAD260DD-2CA3-A27A-8D76-AE52B57AB9C6}"/>
              </a:ext>
            </a:extLst>
          </p:cNvPr>
          <p:cNvPicPr>
            <a:picLocks noChangeAspect="1"/>
          </p:cNvPicPr>
          <p:nvPr/>
        </p:nvPicPr>
        <p:blipFill>
          <a:blip r:embed="rId2"/>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F0B98460-F255-B10D-4947-7A042092015C}"/>
              </a:ext>
            </a:extLst>
          </p:cNvPr>
          <p:cNvSpPr txBox="1"/>
          <p:nvPr/>
        </p:nvSpPr>
        <p:spPr>
          <a:xfrm>
            <a:off x="125279" y="2226780"/>
            <a:ext cx="4030409"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 Psychology of Survival, Roles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1.2 Managing Stress, Fear, Panic, and Loneliness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1.3. Foundations of Emotional Intelligence (EI)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1.4. Roles in Survival Situations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 Appointing a Leader and Their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2.1. The Leader's Mission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2.2. The Leader Appointment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2.3. Tasks Assigned by the Leader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3. Appointing Supervisors and Middle Managers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 Intelligence as a Tool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 Tools for Developing the Ability to Survive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 Deductive Reasoning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6.1. Inductive Reasoning</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B9954BC5-0CEF-A8E5-3105-EE33C3FE81C5}"/>
              </a:ext>
            </a:extLst>
          </p:cNvPr>
          <p:cNvPicPr>
            <a:picLocks noChangeAspect="1"/>
          </p:cNvPicPr>
          <p:nvPr/>
        </p:nvPicPr>
        <p:blipFill>
          <a:blip r:embed="rId3"/>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5" name="Imagen 14">
            <a:extLst>
              <a:ext uri="{FF2B5EF4-FFF2-40B4-BE49-F238E27FC236}">
                <a16:creationId xmlns:a16="http://schemas.microsoft.com/office/drawing/2014/main" id="{670F715E-72A6-E788-17FA-3B0F5B3FC569}"/>
              </a:ext>
            </a:extLst>
          </p:cNvPr>
          <p:cNvPicPr>
            <a:picLocks noChangeAspect="1"/>
          </p:cNvPicPr>
          <p:nvPr/>
        </p:nvPicPr>
        <p:blipFill>
          <a:blip r:embed="rId4"/>
          <a:stretch>
            <a:fillRect/>
          </a:stretch>
        </p:blipFill>
        <p:spPr>
          <a:xfrm>
            <a:off x="241571" y="1930345"/>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03949965-11DF-2D4D-7712-0037C84793F1}"/>
              </a:ext>
            </a:extLst>
          </p:cNvPr>
          <p:cNvSpPr txBox="1"/>
          <p:nvPr/>
        </p:nvSpPr>
        <p:spPr>
          <a:xfrm>
            <a:off x="4581818" y="2207148"/>
            <a:ext cx="4624038"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 </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Security Rings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Ring 1, Base Camp</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7.2</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First task: clearing and cleaning the living area</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7.3. Construction of the bivouac shelter</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7.4</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Construction of a permanent fire system and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 firewood storage protected from the rain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7.5</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Construction of an elevated pantry</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7.6</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Construction of latrines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7.7</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Potable water storage and purification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7.8. Demarcation and possible alarm and/or defensive systems against attacks by dangerous animals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7</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Workshop and miscellaneous work are</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25F61CB8-6799-B67C-AD0A-A86A34F17F66}"/>
              </a:ext>
            </a:extLst>
          </p:cNvPr>
          <p:cNvSpPr txBox="1"/>
          <p:nvPr/>
        </p:nvSpPr>
        <p:spPr>
          <a:xfrm>
            <a:off x="-61857" y="17867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II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5" name="Imagen 4">
            <a:extLst>
              <a:ext uri="{FF2B5EF4-FFF2-40B4-BE49-F238E27FC236}">
                <a16:creationId xmlns:a16="http://schemas.microsoft.com/office/drawing/2014/main" id="{3E546DEA-F8C3-370E-47AE-50F4C2575812}"/>
              </a:ext>
            </a:extLst>
          </p:cNvPr>
          <p:cNvPicPr>
            <a:picLocks noChangeAspect="1"/>
          </p:cNvPicPr>
          <p:nvPr/>
        </p:nvPicPr>
        <p:blipFill>
          <a:blip r:embed="rId5"/>
          <a:stretch>
            <a:fillRect/>
          </a:stretch>
        </p:blipFill>
        <p:spPr>
          <a:xfrm>
            <a:off x="28510" y="95708"/>
            <a:ext cx="1267760" cy="656043"/>
          </a:xfrm>
          <a:prstGeom prst="rect">
            <a:avLst/>
          </a:prstGeom>
        </p:spPr>
      </p:pic>
      <p:sp>
        <p:nvSpPr>
          <p:cNvPr id="3" name="4 CuadroTexto">
            <a:extLst>
              <a:ext uri="{FF2B5EF4-FFF2-40B4-BE49-F238E27FC236}">
                <a16:creationId xmlns:a16="http://schemas.microsoft.com/office/drawing/2014/main" id="{7ADCAFB9-2BC3-7C53-3C25-C3C4B7995E8D}"/>
              </a:ext>
            </a:extLst>
          </p:cNvPr>
          <p:cNvSpPr txBox="1"/>
          <p:nvPr/>
        </p:nvSpPr>
        <p:spPr>
          <a:xfrm>
            <a:off x="978634" y="413166"/>
            <a:ext cx="7046343"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Assumption of Roles &amp; Security Rings </a:t>
            </a:r>
            <a:endParaRPr lang="es-ES" sz="24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8729CC91-A7D4-CD4E-E19E-DD3D8C81131D}"/>
              </a:ext>
            </a:extLst>
          </p:cNvPr>
          <p:cNvSpPr txBox="1"/>
          <p:nvPr/>
        </p:nvSpPr>
        <p:spPr>
          <a:xfrm>
            <a:off x="2542227" y="1060136"/>
            <a:ext cx="369109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team organization and survival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7" name="4 CuadroTexto">
            <a:extLst>
              <a:ext uri="{FF2B5EF4-FFF2-40B4-BE49-F238E27FC236}">
                <a16:creationId xmlns:a16="http://schemas.microsoft.com/office/drawing/2014/main" id="{744F0C12-E2D0-8C20-9A2E-52FC080E73B7}"/>
              </a:ext>
            </a:extLst>
          </p:cNvPr>
          <p:cNvSpPr txBox="1"/>
          <p:nvPr/>
        </p:nvSpPr>
        <p:spPr>
          <a:xfrm>
            <a:off x="-203125" y="801484"/>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Assumption of Roles, Security Rings, Operational Discipline &amp; Leadership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855351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E9E56-89C1-C6A1-FE35-1B2F5DC2550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F0E0E4A-FB08-C4D4-8141-4371DB40EAE7}"/>
              </a:ext>
            </a:extLst>
          </p:cNvPr>
          <p:cNvPicPr>
            <a:picLocks noChangeAspect="1"/>
          </p:cNvPicPr>
          <p:nvPr/>
        </p:nvPicPr>
        <p:blipFill>
          <a:blip r:embed="rId2"/>
          <a:stretch>
            <a:fillRect/>
          </a:stretch>
        </p:blipFill>
        <p:spPr>
          <a:xfrm>
            <a:off x="62734" y="19238"/>
            <a:ext cx="9144000" cy="5124262"/>
          </a:xfrm>
          <a:prstGeom prst="rect">
            <a:avLst/>
          </a:prstGeom>
        </p:spPr>
      </p:pic>
      <p:sp>
        <p:nvSpPr>
          <p:cNvPr id="8" name="CuadroTexto 7">
            <a:extLst>
              <a:ext uri="{FF2B5EF4-FFF2-40B4-BE49-F238E27FC236}">
                <a16:creationId xmlns:a16="http://schemas.microsoft.com/office/drawing/2014/main" id="{113B6254-6774-10DB-B1D2-738CC0C6C6FD}"/>
              </a:ext>
            </a:extLst>
          </p:cNvPr>
          <p:cNvSpPr txBox="1"/>
          <p:nvPr/>
        </p:nvSpPr>
        <p:spPr>
          <a:xfrm>
            <a:off x="4714675" y="2505591"/>
            <a:ext cx="563508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Ring 3 Exploration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9.1.The Risk of Isolation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9.2. Return Methods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9.3. Searching for New Settlements and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9.4. Long-Distance Trail and Signpost Network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Ring 4 Terrain Outside Ring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10.1. Preparing to Leave Base Camp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10.2. Reorganizing the Traveling Group</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9" name="Imagen 8">
            <a:extLst>
              <a:ext uri="{FF2B5EF4-FFF2-40B4-BE49-F238E27FC236}">
                <a16:creationId xmlns:a16="http://schemas.microsoft.com/office/drawing/2014/main" id="{9CB3F035-1689-002B-6AD3-D4F23CB59993}"/>
              </a:ext>
            </a:extLst>
          </p:cNvPr>
          <p:cNvPicPr>
            <a:picLocks noChangeAspect="1"/>
          </p:cNvPicPr>
          <p:nvPr/>
        </p:nvPicPr>
        <p:blipFill>
          <a:blip r:embed="rId3"/>
          <a:stretch>
            <a:fillRect/>
          </a:stretch>
        </p:blipFill>
        <p:spPr>
          <a:xfrm>
            <a:off x="2542227" y="142511"/>
            <a:ext cx="3438608" cy="358581"/>
          </a:xfrm>
          <a:prstGeom prst="rect">
            <a:avLst/>
          </a:prstGeom>
          <a:scene3d>
            <a:camera prst="orthographicFront"/>
            <a:lightRig rig="threePt" dir="t"/>
          </a:scene3d>
          <a:sp3d>
            <a:bevelT w="114300" prst="artDeco"/>
          </a:sp3d>
        </p:spPr>
      </p:pic>
      <p:pic>
        <p:nvPicPr>
          <p:cNvPr id="15" name="Imagen 14">
            <a:extLst>
              <a:ext uri="{FF2B5EF4-FFF2-40B4-BE49-F238E27FC236}">
                <a16:creationId xmlns:a16="http://schemas.microsoft.com/office/drawing/2014/main" id="{65020465-DB2D-7008-BBD5-B44388B09B20}"/>
              </a:ext>
            </a:extLst>
          </p:cNvPr>
          <p:cNvPicPr>
            <a:picLocks noChangeAspect="1"/>
          </p:cNvPicPr>
          <p:nvPr/>
        </p:nvPicPr>
        <p:blipFill>
          <a:blip r:embed="rId4"/>
          <a:stretch>
            <a:fillRect/>
          </a:stretch>
        </p:blipFill>
        <p:spPr>
          <a:xfrm>
            <a:off x="459350" y="2206086"/>
            <a:ext cx="2109399" cy="170703"/>
          </a:xfrm>
          <a:prstGeom prst="rect">
            <a:avLst/>
          </a:prstGeom>
          <a:effectLst>
            <a:glow rad="88900">
              <a:schemeClr val="accent1">
                <a:alpha val="94000"/>
              </a:schemeClr>
            </a:glow>
          </a:effectLst>
        </p:spPr>
      </p:pic>
      <p:sp>
        <p:nvSpPr>
          <p:cNvPr id="6" name="CuadroTexto 5">
            <a:extLst>
              <a:ext uri="{FF2B5EF4-FFF2-40B4-BE49-F238E27FC236}">
                <a16:creationId xmlns:a16="http://schemas.microsoft.com/office/drawing/2014/main" id="{364557AC-7E20-B5CC-EA43-396295040C87}"/>
              </a:ext>
            </a:extLst>
          </p:cNvPr>
          <p:cNvSpPr txBox="1"/>
          <p:nvPr/>
        </p:nvSpPr>
        <p:spPr>
          <a:xfrm>
            <a:off x="334286" y="2505591"/>
            <a:ext cx="462403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Ring 2. Primary Resource Search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8.1. Auditory or Visual Communication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8.2. Smoke Alert Systems and Protocol Designation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8.3. Timber, Food, and Water Zone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8.4. Safety Protocols for Resource Searching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8.5. Expanding Ring 2 through the Application of Communication Protocols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8.6. Trail and Signage Network</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2" name="4 CuadroTexto">
            <a:extLst>
              <a:ext uri="{FF2B5EF4-FFF2-40B4-BE49-F238E27FC236}">
                <a16:creationId xmlns:a16="http://schemas.microsoft.com/office/drawing/2014/main" id="{3853D075-5ADF-EA35-5586-61EC55924F75}"/>
              </a:ext>
            </a:extLst>
          </p:cNvPr>
          <p:cNvSpPr txBox="1"/>
          <p:nvPr/>
        </p:nvSpPr>
        <p:spPr>
          <a:xfrm>
            <a:off x="-201873" y="14641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  III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7" name="Imagen 6">
            <a:extLst>
              <a:ext uri="{FF2B5EF4-FFF2-40B4-BE49-F238E27FC236}">
                <a16:creationId xmlns:a16="http://schemas.microsoft.com/office/drawing/2014/main" id="{0ABA4612-A17C-2425-7CAA-EF9614876AF9}"/>
              </a:ext>
            </a:extLst>
          </p:cNvPr>
          <p:cNvPicPr>
            <a:picLocks noChangeAspect="1"/>
          </p:cNvPicPr>
          <p:nvPr/>
        </p:nvPicPr>
        <p:blipFill>
          <a:blip r:embed="rId5"/>
          <a:stretch>
            <a:fillRect/>
          </a:stretch>
        </p:blipFill>
        <p:spPr>
          <a:xfrm>
            <a:off x="230208" y="181001"/>
            <a:ext cx="871804" cy="451143"/>
          </a:xfrm>
          <a:prstGeom prst="rect">
            <a:avLst/>
          </a:prstGeom>
        </p:spPr>
      </p:pic>
      <p:sp>
        <p:nvSpPr>
          <p:cNvPr id="3" name="4 CuadroTexto">
            <a:extLst>
              <a:ext uri="{FF2B5EF4-FFF2-40B4-BE49-F238E27FC236}">
                <a16:creationId xmlns:a16="http://schemas.microsoft.com/office/drawing/2014/main" id="{CC282A06-AC76-284A-0565-9D58D2A2D3A0}"/>
              </a:ext>
            </a:extLst>
          </p:cNvPr>
          <p:cNvSpPr txBox="1"/>
          <p:nvPr/>
        </p:nvSpPr>
        <p:spPr>
          <a:xfrm>
            <a:off x="738359" y="451194"/>
            <a:ext cx="7046343"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Assumption of Roles &amp; Security Rings </a:t>
            </a:r>
            <a:endParaRPr lang="es-ES" sz="24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74FE0297-5196-5E76-6960-E4BD8EA85081}"/>
              </a:ext>
            </a:extLst>
          </p:cNvPr>
          <p:cNvSpPr txBox="1"/>
          <p:nvPr/>
        </p:nvSpPr>
        <p:spPr>
          <a:xfrm>
            <a:off x="-203125" y="801484"/>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Assumption of Roles, Security Rings, Operational Discipline &amp; Leadership </a:t>
            </a:r>
            <a:endParaRPr lang="es-ES" sz="2000" dirty="0">
              <a:solidFill>
                <a:schemeClr val="bg1"/>
              </a:solidFill>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D952A500-6D8D-6266-7DA8-12D06E4244F3}"/>
              </a:ext>
            </a:extLst>
          </p:cNvPr>
          <p:cNvSpPr txBox="1"/>
          <p:nvPr/>
        </p:nvSpPr>
        <p:spPr>
          <a:xfrm>
            <a:off x="2289740" y="1120602"/>
            <a:ext cx="369109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team organization and survival </a:t>
            </a:r>
            <a:r>
              <a:rPr lang="en-US" b="1" kern="1200" dirty="0">
                <a:solidFill>
                  <a:srgbClr val="FFFF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95705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C25ED-3FA5-9B74-8425-58D1360B707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30FEA92-F5FC-B3A4-E155-D935679183ED}"/>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37AFAF7B-89DF-6CE8-4727-48965E7337F8}"/>
              </a:ext>
            </a:extLst>
          </p:cNvPr>
          <p:cNvSpPr txBox="1"/>
          <p:nvPr/>
        </p:nvSpPr>
        <p:spPr>
          <a:xfrm>
            <a:off x="155294" y="2215443"/>
            <a:ext cx="5635082" cy="193899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Interventional Medicine: Guidelines for Action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Initial Patient Assessment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Action Plan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Primary and Secondary Assessment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Cardiopulmonary Resuscitation (CPR)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Causes of Cardiac Arrest (CA)</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CPR in Adults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CPR in Children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Airway Obstruction in Adults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Airway Obstruction in Children and Infants</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644B244A-CDE6-59B4-A817-849ACC1BF838}"/>
              </a:ext>
            </a:extLst>
          </p:cNvPr>
          <p:cNvPicPr>
            <a:picLocks noChangeAspect="1"/>
          </p:cNvPicPr>
          <p:nvPr/>
        </p:nvPicPr>
        <p:blipFill>
          <a:blip r:embed="rId3"/>
          <a:stretch>
            <a:fillRect/>
          </a:stretch>
        </p:blipFill>
        <p:spPr>
          <a:xfrm>
            <a:off x="216101" y="1907198"/>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A53C1185-E2EC-8893-C699-506176DC6F03}"/>
              </a:ext>
            </a:extLst>
          </p:cNvPr>
          <p:cNvPicPr>
            <a:picLocks noChangeAspect="1"/>
          </p:cNvPicPr>
          <p:nvPr/>
        </p:nvPicPr>
        <p:blipFill>
          <a:blip r:embed="rId4"/>
          <a:stretch>
            <a:fillRect/>
          </a:stretch>
        </p:blipFill>
        <p:spPr>
          <a:xfrm>
            <a:off x="2787149" y="161275"/>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FC0BAA08-FDD8-E8F0-0509-2414745945D0}"/>
              </a:ext>
            </a:extLst>
          </p:cNvPr>
          <p:cNvPicPr>
            <a:picLocks noChangeAspect="1"/>
          </p:cNvPicPr>
          <p:nvPr/>
        </p:nvPicPr>
        <p:blipFill>
          <a:blip r:embed="rId5"/>
          <a:stretch>
            <a:fillRect/>
          </a:stretch>
        </p:blipFill>
        <p:spPr>
          <a:xfrm>
            <a:off x="346613" y="381064"/>
            <a:ext cx="711204" cy="206146"/>
          </a:xfrm>
          <a:prstGeom prst="rect">
            <a:avLst/>
          </a:prstGeom>
          <a:effectLst>
            <a:glow rad="127000">
              <a:schemeClr val="accent1"/>
            </a:glow>
          </a:effectLst>
        </p:spPr>
      </p:pic>
      <p:sp>
        <p:nvSpPr>
          <p:cNvPr id="9" name="4 CuadroTexto">
            <a:extLst>
              <a:ext uri="{FF2B5EF4-FFF2-40B4-BE49-F238E27FC236}">
                <a16:creationId xmlns:a16="http://schemas.microsoft.com/office/drawing/2014/main" id="{57D203DD-E464-7E9E-F6A5-99CEFE5C269B}"/>
              </a:ext>
            </a:extLst>
          </p:cNvPr>
          <p:cNvSpPr txBox="1"/>
          <p:nvPr/>
        </p:nvSpPr>
        <p:spPr>
          <a:xfrm>
            <a:off x="155294" y="241527"/>
            <a:ext cx="2021279"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4577BD65-8D03-B56A-292B-2CD18C44B1DF}"/>
              </a:ext>
            </a:extLst>
          </p:cNvPr>
          <p:cNvSpPr txBox="1"/>
          <p:nvPr/>
        </p:nvSpPr>
        <p:spPr>
          <a:xfrm>
            <a:off x="4649647" y="2215443"/>
            <a:ext cx="5635082"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Hemorrhage and Shock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4.1. Concepts and Classification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Guidelines for Action in Cases of External Bleeding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4.3. Guidelines for Action in Cases of External Bleeding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4.4. Guidelines for Action in Cases of Internal Bleeding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Shock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Wounds and Contusions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6.1. Wounds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6.2. Contusions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Burns and Frostbite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7.1. Burns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7.2. Frostbite</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4 CuadroTexto">
            <a:extLst>
              <a:ext uri="{FF2B5EF4-FFF2-40B4-BE49-F238E27FC236}">
                <a16:creationId xmlns:a16="http://schemas.microsoft.com/office/drawing/2014/main" id="{270731B3-DC29-F4B1-5601-B5AC5FCE4032}"/>
              </a:ext>
            </a:extLst>
          </p:cNvPr>
          <p:cNvSpPr txBox="1"/>
          <p:nvPr/>
        </p:nvSpPr>
        <p:spPr>
          <a:xfrm>
            <a:off x="885418" y="461219"/>
            <a:ext cx="7046343"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First Aid &amp; Natural Medicine </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2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3200" dirty="0">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F437E1DC-1985-209E-CA8E-213A97D232E3}"/>
              </a:ext>
            </a:extLst>
          </p:cNvPr>
          <p:cNvSpPr txBox="1"/>
          <p:nvPr/>
        </p:nvSpPr>
        <p:spPr>
          <a:xfrm>
            <a:off x="-296339" y="906240"/>
            <a:ext cx="9409859" cy="523220"/>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First Aid, Natural Medicine &amp; Tactical Medicine </a:t>
            </a:r>
            <a:endParaRPr lang="es-ES" sz="2800" dirty="0">
              <a:solidFill>
                <a:schemeClr val="bg1"/>
              </a:solidFill>
              <a:effectLst/>
              <a:latin typeface="Microsoft Sans Serif" panose="020B0604020202020204" pitchFamily="34" charset="0"/>
              <a:ea typeface="Microsoft Sans Serif" panose="020B0604020202020204" pitchFamily="34" charset="0"/>
            </a:endParaRPr>
          </a:p>
        </p:txBody>
      </p:sp>
      <p:sp>
        <p:nvSpPr>
          <p:cNvPr id="12" name="4 CuadroTexto">
            <a:extLst>
              <a:ext uri="{FF2B5EF4-FFF2-40B4-BE49-F238E27FC236}">
                <a16:creationId xmlns:a16="http://schemas.microsoft.com/office/drawing/2014/main" id="{8FBED95B-507A-D2FE-3DC2-F1BD35FD3F12}"/>
              </a:ext>
            </a:extLst>
          </p:cNvPr>
          <p:cNvSpPr txBox="1"/>
          <p:nvPr/>
        </p:nvSpPr>
        <p:spPr>
          <a:xfrm>
            <a:off x="2410359" y="1282141"/>
            <a:ext cx="369109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preserving health to survive</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899417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9DF0C-D170-619B-E559-D5D60C42949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05435C3-1A3C-16F4-1A4A-7941991198A0}"/>
              </a:ext>
            </a:extLst>
          </p:cNvPr>
          <p:cNvPicPr>
            <a:picLocks noChangeAspect="1"/>
          </p:cNvPicPr>
          <p:nvPr/>
        </p:nvPicPr>
        <p:blipFill>
          <a:blip r:embed="rId2"/>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6E420AF0-DE90-6060-355B-A9DDE9F47AC9}"/>
              </a:ext>
            </a:extLst>
          </p:cNvPr>
          <p:cNvSpPr txBox="1"/>
          <p:nvPr/>
        </p:nvSpPr>
        <p:spPr>
          <a:xfrm>
            <a:off x="5090071" y="2199316"/>
            <a:ext cx="5635082" cy="2492990"/>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Other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Emergency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Situations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Fainting</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Heart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Attack</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Seizure</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Heatstroke</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Dehydration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Hypoglycemia</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Panic</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Attack</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9</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Stings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Bites</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10</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Pregnancy</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Emergencies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11</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The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IFAK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First</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Aid Kit</a:t>
            </a: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12</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The</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Kit</a:t>
            </a:r>
          </a:p>
        </p:txBody>
      </p:sp>
      <p:pic>
        <p:nvPicPr>
          <p:cNvPr id="15" name="Imagen 14">
            <a:extLst>
              <a:ext uri="{FF2B5EF4-FFF2-40B4-BE49-F238E27FC236}">
                <a16:creationId xmlns:a16="http://schemas.microsoft.com/office/drawing/2014/main" id="{632E3D6E-05A2-0956-7AEB-166233922729}"/>
              </a:ext>
            </a:extLst>
          </p:cNvPr>
          <p:cNvPicPr>
            <a:picLocks noChangeAspect="1"/>
          </p:cNvPicPr>
          <p:nvPr/>
        </p:nvPicPr>
        <p:blipFill>
          <a:blip r:embed="rId3"/>
          <a:stretch>
            <a:fillRect/>
          </a:stretch>
        </p:blipFill>
        <p:spPr>
          <a:xfrm>
            <a:off x="477633" y="2028613"/>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E7B8361-C0C7-3E6F-BF18-E90E3B681B72}"/>
              </a:ext>
            </a:extLst>
          </p:cNvPr>
          <p:cNvPicPr>
            <a:picLocks noChangeAspect="1"/>
          </p:cNvPicPr>
          <p:nvPr/>
        </p:nvPicPr>
        <p:blipFill>
          <a:blip r:embed="rId4"/>
          <a:stretch>
            <a:fillRect/>
          </a:stretch>
        </p:blipFill>
        <p:spPr>
          <a:xfrm>
            <a:off x="2617826" y="143555"/>
            <a:ext cx="3438608" cy="351973"/>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103D7449-4008-54CB-E2FF-D3A51A6361A7}"/>
              </a:ext>
            </a:extLst>
          </p:cNvPr>
          <p:cNvPicPr>
            <a:picLocks noChangeAspect="1"/>
          </p:cNvPicPr>
          <p:nvPr/>
        </p:nvPicPr>
        <p:blipFill>
          <a:blip r:embed="rId5"/>
          <a:stretch>
            <a:fillRect/>
          </a:stretch>
        </p:blipFill>
        <p:spPr>
          <a:xfrm>
            <a:off x="346613" y="381064"/>
            <a:ext cx="711204" cy="206146"/>
          </a:xfrm>
          <a:prstGeom prst="rect">
            <a:avLst/>
          </a:prstGeom>
          <a:effectLst>
            <a:glow rad="127000">
              <a:schemeClr val="accent1"/>
            </a:glow>
          </a:effectLst>
        </p:spPr>
      </p:pic>
      <p:sp>
        <p:nvSpPr>
          <p:cNvPr id="6" name="CuadroTexto 5">
            <a:extLst>
              <a:ext uri="{FF2B5EF4-FFF2-40B4-BE49-F238E27FC236}">
                <a16:creationId xmlns:a16="http://schemas.microsoft.com/office/drawing/2014/main" id="{E735320E-64A2-B166-0679-566583F2E541}"/>
              </a:ext>
            </a:extLst>
          </p:cNvPr>
          <p:cNvSpPr txBox="1"/>
          <p:nvPr/>
        </p:nvSpPr>
        <p:spPr>
          <a:xfrm>
            <a:off x="359924" y="2400903"/>
            <a:ext cx="3478627"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Musculoskeletal Injuries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Sprain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Dislocation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Fracture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Muscle Strain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Head and Spinal Injuries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8.6. P</a:t>
            </a:r>
            <a:r>
              <a:rPr kumimoji="0" lang="en-U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olytrauma</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4 CuadroTexto">
            <a:extLst>
              <a:ext uri="{FF2B5EF4-FFF2-40B4-BE49-F238E27FC236}">
                <a16:creationId xmlns:a16="http://schemas.microsoft.com/office/drawing/2014/main" id="{54D759AD-7584-3A2C-9275-3CA2BFB85252}"/>
              </a:ext>
            </a:extLst>
          </p:cNvPr>
          <p:cNvSpPr txBox="1"/>
          <p:nvPr/>
        </p:nvSpPr>
        <p:spPr>
          <a:xfrm>
            <a:off x="738359" y="451194"/>
            <a:ext cx="7046343"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First Aid &amp; Natural Medicine </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2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3200" dirty="0">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651DF5C6-0341-FFE9-C831-C52466311704}"/>
              </a:ext>
            </a:extLst>
          </p:cNvPr>
          <p:cNvSpPr txBox="1"/>
          <p:nvPr/>
        </p:nvSpPr>
        <p:spPr>
          <a:xfrm>
            <a:off x="-265859" y="930316"/>
            <a:ext cx="9409859" cy="523220"/>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First Aid, Natural Medicine &amp; Tactical Medicine </a:t>
            </a:r>
            <a:endParaRPr lang="es-ES" sz="2800" dirty="0">
              <a:solidFill>
                <a:schemeClr val="bg1"/>
              </a:solidFill>
              <a:effectLst/>
              <a:latin typeface="Microsoft Sans Serif" panose="020B0604020202020204" pitchFamily="34" charset="0"/>
              <a:ea typeface="Microsoft Sans Serif" panose="020B0604020202020204" pitchFamily="34" charset="0"/>
            </a:endParaRPr>
          </a:p>
        </p:txBody>
      </p:sp>
      <p:sp>
        <p:nvSpPr>
          <p:cNvPr id="12" name="4 CuadroTexto">
            <a:extLst>
              <a:ext uri="{FF2B5EF4-FFF2-40B4-BE49-F238E27FC236}">
                <a16:creationId xmlns:a16="http://schemas.microsoft.com/office/drawing/2014/main" id="{3A413A0E-F8FD-4C95-6E79-7F30F5D96BC1}"/>
              </a:ext>
            </a:extLst>
          </p:cNvPr>
          <p:cNvSpPr txBox="1"/>
          <p:nvPr/>
        </p:nvSpPr>
        <p:spPr>
          <a:xfrm>
            <a:off x="2470636" y="1321215"/>
            <a:ext cx="3691095" cy="144655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preserving health to survive</a:t>
            </a:r>
            <a:endParaRPr lang="es-ES" dirty="0">
              <a:solidFill>
                <a:srgbClr val="FFFF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3" name="4 CuadroTexto">
            <a:extLst>
              <a:ext uri="{FF2B5EF4-FFF2-40B4-BE49-F238E27FC236}">
                <a16:creationId xmlns:a16="http://schemas.microsoft.com/office/drawing/2014/main" id="{537844B5-4531-7E0B-01F5-60E665DDBC73}"/>
              </a:ext>
            </a:extLst>
          </p:cNvPr>
          <p:cNvSpPr txBox="1"/>
          <p:nvPr/>
        </p:nvSpPr>
        <p:spPr>
          <a:xfrm>
            <a:off x="155294" y="241527"/>
            <a:ext cx="2021279"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46159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0DE6F-1BE7-D9EC-DA88-38D058FDBBE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A22306D3-A127-E17A-D9DC-5434A3D866BE}"/>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702A8871-38A8-4EF9-B905-7F7CFEAD72DB}"/>
              </a:ext>
            </a:extLst>
          </p:cNvPr>
          <p:cNvSpPr txBox="1"/>
          <p:nvPr/>
        </p:nvSpPr>
        <p:spPr>
          <a:xfrm>
            <a:off x="192704" y="2302777"/>
            <a:ext cx="4298461" cy="2246769"/>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Water and Survival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Water Collection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Digging a Hole in a Slope to Collect Rainwater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Collecting Rainwater with an Emergency Poncho or Plastic Sheet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Collecting Dew by Covering a Hole with Plastic Sheeting (Distiller)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Digging in Natural Wet Springs or Puddles to Reach the Water Table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Inside Caves and Mines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8151DD59-6635-0C52-E1BD-FDF0B2AE152C}"/>
              </a:ext>
            </a:extLst>
          </p:cNvPr>
          <p:cNvPicPr>
            <a:picLocks noChangeAspect="1"/>
          </p:cNvPicPr>
          <p:nvPr/>
        </p:nvPicPr>
        <p:blipFill>
          <a:blip r:embed="rId4"/>
          <a:stretch>
            <a:fillRect/>
          </a:stretch>
        </p:blipFill>
        <p:spPr>
          <a:xfrm>
            <a:off x="564566" y="1926690"/>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FAB560DD-E885-0469-26F1-268701351422}"/>
              </a:ext>
            </a:extLst>
          </p:cNvPr>
          <p:cNvPicPr>
            <a:picLocks noChangeAspect="1"/>
          </p:cNvPicPr>
          <p:nvPr/>
        </p:nvPicPr>
        <p:blipFill>
          <a:blip r:embed="rId5"/>
          <a:stretch>
            <a:fillRect/>
          </a:stretch>
        </p:blipFill>
        <p:spPr>
          <a:xfrm>
            <a:off x="276317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C49B68BF-011C-6F0F-D904-986C343C7820}"/>
              </a:ext>
            </a:extLst>
          </p:cNvPr>
          <p:cNvPicPr>
            <a:picLocks noChangeAspect="1"/>
          </p:cNvPicPr>
          <p:nvPr/>
        </p:nvPicPr>
        <p:blipFill>
          <a:blip r:embed="rId6"/>
          <a:stretch>
            <a:fillRect/>
          </a:stretch>
        </p:blipFill>
        <p:spPr>
          <a:xfrm>
            <a:off x="284480" y="292560"/>
            <a:ext cx="731405" cy="215119"/>
          </a:xfrm>
          <a:prstGeom prst="rect">
            <a:avLst/>
          </a:prstGeom>
          <a:effectLst>
            <a:glow rad="127000">
              <a:schemeClr val="accent1">
                <a:alpha val="95000"/>
              </a:schemeClr>
            </a:glow>
          </a:effectLst>
        </p:spPr>
      </p:pic>
      <p:sp>
        <p:nvSpPr>
          <p:cNvPr id="3" name="CuadroTexto 2">
            <a:extLst>
              <a:ext uri="{FF2B5EF4-FFF2-40B4-BE49-F238E27FC236}">
                <a16:creationId xmlns:a16="http://schemas.microsoft.com/office/drawing/2014/main" id="{758BA9AF-AB14-4C38-2679-AB4ED1A4F9E4}"/>
              </a:ext>
            </a:extLst>
          </p:cNvPr>
          <p:cNvSpPr txBox="1"/>
          <p:nvPr/>
        </p:nvSpPr>
        <p:spPr>
          <a:xfrm>
            <a:off x="4683869" y="2308403"/>
            <a:ext cx="4066483"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Dig a well a few meters from the shoreline. The water obtained can be sipped using our survival tube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Ice and snow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Water trap to take advantage of the sharp temperature changes between day and night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Collector of water released through plant evapotranspiration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1.12. Water collector on riverbanks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1.13. Water-storing plants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1.14. Other systems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4 CuadroTexto">
            <a:extLst>
              <a:ext uri="{FF2B5EF4-FFF2-40B4-BE49-F238E27FC236}">
                <a16:creationId xmlns:a16="http://schemas.microsoft.com/office/drawing/2014/main" id="{51970A01-A6E8-BAF2-0B34-32A15170549D}"/>
              </a:ext>
            </a:extLst>
          </p:cNvPr>
          <p:cNvSpPr txBox="1"/>
          <p:nvPr/>
        </p:nvSpPr>
        <p:spPr>
          <a:xfrm>
            <a:off x="650182" y="459345"/>
            <a:ext cx="7871459"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Water. An Essential Element for Survival</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2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3200" dirty="0">
              <a:effectLst/>
              <a:latin typeface="Microsoft Sans Serif" panose="020B0604020202020204" pitchFamily="34" charset="0"/>
              <a:ea typeface="Microsoft Sans Serif" panose="020B0604020202020204" pitchFamily="34" charset="0"/>
            </a:endParaRPr>
          </a:p>
        </p:txBody>
      </p:sp>
      <p:sp>
        <p:nvSpPr>
          <p:cNvPr id="7" name="4 CuadroTexto">
            <a:extLst>
              <a:ext uri="{FF2B5EF4-FFF2-40B4-BE49-F238E27FC236}">
                <a16:creationId xmlns:a16="http://schemas.microsoft.com/office/drawing/2014/main" id="{6A336235-3648-520D-853B-72FC737A89EA}"/>
              </a:ext>
            </a:extLst>
          </p:cNvPr>
          <p:cNvSpPr txBox="1"/>
          <p:nvPr/>
        </p:nvSpPr>
        <p:spPr>
          <a:xfrm>
            <a:off x="-265859" y="930316"/>
            <a:ext cx="9409859" cy="461665"/>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Water. An Essential Element for Survival, Tactical Procedures</a:t>
            </a:r>
            <a:endParaRPr lang="es-ES" sz="2400" dirty="0">
              <a:solidFill>
                <a:schemeClr val="bg1"/>
              </a:solidFill>
              <a:effectLst/>
              <a:latin typeface="Microsoft Sans Serif" panose="020B0604020202020204" pitchFamily="34" charset="0"/>
              <a:ea typeface="Microsoft Sans Serif" panose="020B0604020202020204" pitchFamily="34" charset="0"/>
            </a:endParaRPr>
          </a:p>
        </p:txBody>
      </p:sp>
      <p:sp>
        <p:nvSpPr>
          <p:cNvPr id="13" name="4 CuadroTexto">
            <a:extLst>
              <a:ext uri="{FF2B5EF4-FFF2-40B4-BE49-F238E27FC236}">
                <a16:creationId xmlns:a16="http://schemas.microsoft.com/office/drawing/2014/main" id="{A47E48EB-5156-977F-EB5A-EAFC26ABF6C5}"/>
              </a:ext>
            </a:extLst>
          </p:cNvPr>
          <p:cNvSpPr txBox="1"/>
          <p:nvPr/>
        </p:nvSpPr>
        <p:spPr>
          <a:xfrm>
            <a:off x="2410359" y="1282141"/>
            <a:ext cx="3691095"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the channel of life</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DB92DAC9-A660-E8A0-6C07-EF0815C9D443}"/>
              </a:ext>
            </a:extLst>
          </p:cNvPr>
          <p:cNvSpPr txBox="1"/>
          <p:nvPr/>
        </p:nvSpPr>
        <p:spPr>
          <a:xfrm>
            <a:off x="90501" y="170793"/>
            <a:ext cx="2021279"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42443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F12BD-9F61-252F-0347-9F9BF2B27FA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5A1DD1D-C11E-9061-1CA8-D6C0FEA7D5E4}"/>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7FDA1AAD-4458-7333-0F04-D5EE5282227F}"/>
              </a:ext>
            </a:extLst>
          </p:cNvPr>
          <p:cNvSpPr txBox="1"/>
          <p:nvPr/>
        </p:nvSpPr>
        <p:spPr>
          <a:xfrm>
            <a:off x="208723" y="2048657"/>
            <a:ext cx="5220085"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1. Water Treatment Procedures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1.1 How to Distinguish Between Bacteriological </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and Chemical Contamination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 Filtration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2.1 By Decantation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2.2 Using Filters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 Purification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3.1 From Possible Bacteriological Contamination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3.2 Boiling</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3.3 Using Purification Tablets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3.4 Using Bleach</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C6F42F48-B5CB-340F-995D-03B5B5A4F042}"/>
              </a:ext>
            </a:extLst>
          </p:cNvPr>
          <p:cNvPicPr>
            <a:picLocks noChangeAspect="1"/>
          </p:cNvPicPr>
          <p:nvPr/>
        </p:nvPicPr>
        <p:blipFill>
          <a:blip r:embed="rId4"/>
          <a:stretch>
            <a:fillRect/>
          </a:stretch>
        </p:blipFill>
        <p:spPr>
          <a:xfrm>
            <a:off x="350348" y="1914608"/>
            <a:ext cx="2109399" cy="170703"/>
          </a:xfrm>
          <a:prstGeom prst="rect">
            <a:avLst/>
          </a:prstGeom>
          <a:effectLst>
            <a:glow rad="88900">
              <a:schemeClr val="accent1">
                <a:alpha val="94000"/>
              </a:schemeClr>
            </a:glow>
          </a:effectLst>
        </p:spPr>
      </p:pic>
      <p:pic>
        <p:nvPicPr>
          <p:cNvPr id="6" name="Imagen 5">
            <a:extLst>
              <a:ext uri="{FF2B5EF4-FFF2-40B4-BE49-F238E27FC236}">
                <a16:creationId xmlns:a16="http://schemas.microsoft.com/office/drawing/2014/main" id="{202AAB67-B17C-2726-9EAB-1D18F8AB611C}"/>
              </a:ext>
            </a:extLst>
          </p:cNvPr>
          <p:cNvPicPr>
            <a:picLocks noChangeAspect="1"/>
          </p:cNvPicPr>
          <p:nvPr/>
        </p:nvPicPr>
        <p:blipFill>
          <a:blip r:embed="rId5"/>
          <a:stretch>
            <a:fillRect/>
          </a:stretch>
        </p:blipFill>
        <p:spPr>
          <a:xfrm>
            <a:off x="2763175" y="170793"/>
            <a:ext cx="3438608" cy="336886"/>
          </a:xfrm>
          <a:prstGeom prst="rect">
            <a:avLst/>
          </a:prstGeom>
          <a:scene3d>
            <a:camera prst="orthographicFront"/>
            <a:lightRig rig="threePt" dir="t"/>
          </a:scene3d>
          <a:sp3d>
            <a:bevelT w="114300" prst="artDeco"/>
          </a:sp3d>
        </p:spPr>
      </p:pic>
      <p:pic>
        <p:nvPicPr>
          <p:cNvPr id="9" name="Imagen 8">
            <a:extLst>
              <a:ext uri="{FF2B5EF4-FFF2-40B4-BE49-F238E27FC236}">
                <a16:creationId xmlns:a16="http://schemas.microsoft.com/office/drawing/2014/main" id="{3C41B1C5-C98F-249B-9D6A-3F2DB5CB553A}"/>
              </a:ext>
            </a:extLst>
          </p:cNvPr>
          <p:cNvPicPr>
            <a:picLocks noChangeAspect="1"/>
          </p:cNvPicPr>
          <p:nvPr/>
        </p:nvPicPr>
        <p:blipFill>
          <a:blip r:embed="rId6"/>
          <a:stretch>
            <a:fillRect/>
          </a:stretch>
        </p:blipFill>
        <p:spPr>
          <a:xfrm>
            <a:off x="249561" y="243863"/>
            <a:ext cx="731405" cy="215119"/>
          </a:xfrm>
          <a:prstGeom prst="rect">
            <a:avLst/>
          </a:prstGeom>
          <a:effectLst>
            <a:glow rad="127000">
              <a:schemeClr val="accent1">
                <a:alpha val="95000"/>
              </a:schemeClr>
            </a:glow>
          </a:effectLst>
        </p:spPr>
      </p:pic>
      <p:sp>
        <p:nvSpPr>
          <p:cNvPr id="7" name="CuadroTexto 6">
            <a:extLst>
              <a:ext uri="{FF2B5EF4-FFF2-40B4-BE49-F238E27FC236}">
                <a16:creationId xmlns:a16="http://schemas.microsoft.com/office/drawing/2014/main" id="{C12B3252-92EF-FC98-9018-B32B31E682BC}"/>
              </a:ext>
            </a:extLst>
          </p:cNvPr>
          <p:cNvSpPr txBox="1"/>
          <p:nvPr/>
        </p:nvSpPr>
        <p:spPr>
          <a:xfrm>
            <a:off x="4439070" y="2085311"/>
            <a:ext cx="5754732"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With iodine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3.6. By exposure to UV light from the sun or UV-electric light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From possible chemical contamination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4.1. Carbon filter (partial)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Reverse osmosis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Desalination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5.1. Desalination by capillary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5.2. By condensation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Obtaining potable water contained in plants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0BE4EF68-DD99-5FFF-58F6-351981DE8CF9}"/>
              </a:ext>
            </a:extLst>
          </p:cNvPr>
          <p:cNvSpPr txBox="1"/>
          <p:nvPr/>
        </p:nvSpPr>
        <p:spPr>
          <a:xfrm>
            <a:off x="-189438" y="138347"/>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600" b="1" dirty="0">
                <a:solidFill>
                  <a:schemeClr val="accent1"/>
                </a:solidFill>
                <a:latin typeface="Berlin Sans FB Demi" panose="020E0802020502020306" pitchFamily="34" charset="0"/>
                <a:ea typeface="Microsoft Sans Serif" panose="020B0604020202020204" pitchFamily="34" charset="0"/>
                <a:cs typeface="Times New Roman" panose="02020603050405020304" pitchFamily="18" charset="0"/>
              </a:rPr>
              <a:t>II</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BB7AA90E-B395-CEB3-9F8C-A5FA2E29FF4D}"/>
              </a:ext>
            </a:extLst>
          </p:cNvPr>
          <p:cNvSpPr txBox="1"/>
          <p:nvPr/>
        </p:nvSpPr>
        <p:spPr>
          <a:xfrm>
            <a:off x="472719" y="507679"/>
            <a:ext cx="7871459" cy="1077218"/>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Water. An Essential Element for Survival</a:t>
            </a:r>
            <a:endParaRPr lang="es-ES" sz="3200" dirty="0">
              <a:solidFill>
                <a:srgbClr val="FF0000"/>
              </a:solidFill>
              <a:effectLst/>
              <a:latin typeface="Microsoft Sans Serif" panose="020B0604020202020204" pitchFamily="34" charset="0"/>
              <a:ea typeface="Microsoft Sans Serif" panose="020B0604020202020204" pitchFamily="34" charset="0"/>
            </a:endParaRPr>
          </a:p>
          <a:p>
            <a:pPr algn="ctr">
              <a:buNone/>
            </a:pPr>
            <a:r>
              <a:rPr lang="en-US" sz="3200" b="1" kern="1200" dirty="0">
                <a:solidFill>
                  <a:srgbClr val="0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3200" dirty="0">
              <a:effectLst/>
              <a:latin typeface="Microsoft Sans Serif" panose="020B0604020202020204" pitchFamily="34" charset="0"/>
              <a:ea typeface="Microsoft Sans Serif" panose="020B0604020202020204" pitchFamily="34" charset="0"/>
            </a:endParaRPr>
          </a:p>
        </p:txBody>
      </p:sp>
      <p:sp>
        <p:nvSpPr>
          <p:cNvPr id="13" name="4 CuadroTexto">
            <a:extLst>
              <a:ext uri="{FF2B5EF4-FFF2-40B4-BE49-F238E27FC236}">
                <a16:creationId xmlns:a16="http://schemas.microsoft.com/office/drawing/2014/main" id="{C1894091-A247-0EAF-5B86-BC51A41CA815}"/>
              </a:ext>
            </a:extLst>
          </p:cNvPr>
          <p:cNvSpPr txBox="1"/>
          <p:nvPr/>
        </p:nvSpPr>
        <p:spPr>
          <a:xfrm>
            <a:off x="-265859" y="930316"/>
            <a:ext cx="9409859" cy="461665"/>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Water. An Essential Element for Survival, Tactical Procedures</a:t>
            </a:r>
            <a:endParaRPr lang="es-ES" sz="2400" dirty="0">
              <a:solidFill>
                <a:schemeClr val="bg1"/>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21042034-8254-F8C2-A5FD-0B7778EBE98C}"/>
              </a:ext>
            </a:extLst>
          </p:cNvPr>
          <p:cNvSpPr txBox="1"/>
          <p:nvPr/>
        </p:nvSpPr>
        <p:spPr>
          <a:xfrm>
            <a:off x="2410359" y="1282141"/>
            <a:ext cx="3691095"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the channel of life</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510407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0AB43-E16D-2FF4-C22D-9B686CF9F19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C4B1C62-47C0-5C39-BFB8-A8DA347CFCFE}"/>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E3DB546C-11B5-5BBA-D6A1-EC802C32645A}"/>
              </a:ext>
            </a:extLst>
          </p:cNvPr>
          <p:cNvSpPr txBox="1"/>
          <p:nvPr/>
        </p:nvSpPr>
        <p:spPr>
          <a:xfrm>
            <a:off x="368926" y="2452911"/>
            <a:ext cx="416683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Technical Definition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The Scalability of Fire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Types of Wood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Types of Tinder and How to Produce Them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Carbonization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Methods of Making Fire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4.1. Fire by Friction (Egyptian Bow, Saw,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Fire Using Lenses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4.3. Fire Using a Cotton and Ash 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4.4. Fire Using Ferrocerium</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6A9D6325-3121-7BD3-B378-4EB30499EF87}"/>
              </a:ext>
            </a:extLst>
          </p:cNvPr>
          <p:cNvPicPr>
            <a:picLocks noChangeAspect="1"/>
          </p:cNvPicPr>
          <p:nvPr/>
        </p:nvPicPr>
        <p:blipFill>
          <a:blip r:embed="rId4"/>
          <a:stretch>
            <a:fillRect/>
          </a:stretch>
        </p:blipFill>
        <p:spPr>
          <a:xfrm>
            <a:off x="499960" y="2149256"/>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0063336A-4E99-9B02-389B-080DB64B95C2}"/>
              </a:ext>
            </a:extLst>
          </p:cNvPr>
          <p:cNvPicPr>
            <a:picLocks noChangeAspect="1"/>
          </p:cNvPicPr>
          <p:nvPr/>
        </p:nvPicPr>
        <p:blipFill>
          <a:blip r:embed="rId5"/>
          <a:stretch>
            <a:fillRect/>
          </a:stretch>
        </p:blipFill>
        <p:spPr>
          <a:xfrm>
            <a:off x="2718400" y="137382"/>
            <a:ext cx="3454438" cy="336885"/>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D7D0A1C8-4081-95A1-A50E-4802F490E493}"/>
              </a:ext>
            </a:extLst>
          </p:cNvPr>
          <p:cNvPicPr>
            <a:picLocks noChangeAspect="1"/>
          </p:cNvPicPr>
          <p:nvPr/>
        </p:nvPicPr>
        <p:blipFill>
          <a:blip r:embed="rId6">
            <a:alphaModFix/>
          </a:blip>
          <a:stretch>
            <a:fillRect/>
          </a:stretch>
        </p:blipFill>
        <p:spPr>
          <a:xfrm>
            <a:off x="272566" y="245370"/>
            <a:ext cx="795416" cy="228897"/>
          </a:xfrm>
          <a:prstGeom prst="rect">
            <a:avLst/>
          </a:prstGeom>
          <a:effectLst>
            <a:glow rad="127000">
              <a:schemeClr val="accent1"/>
            </a:glow>
          </a:effectLst>
        </p:spPr>
      </p:pic>
      <p:pic>
        <p:nvPicPr>
          <p:cNvPr id="23" name="Imagen 22">
            <a:extLst>
              <a:ext uri="{FF2B5EF4-FFF2-40B4-BE49-F238E27FC236}">
                <a16:creationId xmlns:a16="http://schemas.microsoft.com/office/drawing/2014/main" id="{4BE3BD84-F221-B868-CB1F-EE971046F38E}"/>
              </a:ext>
            </a:extLst>
          </p:cNvPr>
          <p:cNvPicPr>
            <a:picLocks noChangeAspect="1"/>
          </p:cNvPicPr>
          <p:nvPr/>
        </p:nvPicPr>
        <p:blipFill>
          <a:blip r:embed="rId7">
            <a:alphaModFix amt="43000"/>
          </a:blip>
          <a:stretch>
            <a:fillRect/>
          </a:stretch>
        </p:blipFill>
        <p:spPr>
          <a:xfrm>
            <a:off x="4800643" y="3766427"/>
            <a:ext cx="1263761" cy="764523"/>
          </a:xfrm>
          <a:prstGeom prst="rect">
            <a:avLst/>
          </a:prstGeom>
          <a:effectLst>
            <a:softEdge rad="63500"/>
          </a:effectLst>
        </p:spPr>
      </p:pic>
      <p:sp>
        <p:nvSpPr>
          <p:cNvPr id="9" name="4 CuadroTexto">
            <a:extLst>
              <a:ext uri="{FF2B5EF4-FFF2-40B4-BE49-F238E27FC236}">
                <a16:creationId xmlns:a16="http://schemas.microsoft.com/office/drawing/2014/main" id="{55A7E408-0897-E067-3FE7-79956C6DA07C}"/>
              </a:ext>
            </a:extLst>
          </p:cNvPr>
          <p:cNvSpPr txBox="1"/>
          <p:nvPr/>
        </p:nvSpPr>
        <p:spPr>
          <a:xfrm>
            <a:off x="499960" y="556966"/>
            <a:ext cx="8071612" cy="584775"/>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Fire. Generating Light &amp; Heat to Survive </a:t>
            </a:r>
            <a:endParaRPr lang="es-ES" sz="3200" dirty="0">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0861BFDC-E343-6D5F-6FB6-CF8CA308CB0E}"/>
              </a:ext>
            </a:extLst>
          </p:cNvPr>
          <p:cNvSpPr txBox="1"/>
          <p:nvPr/>
        </p:nvSpPr>
        <p:spPr>
          <a:xfrm>
            <a:off x="-399185" y="1042683"/>
            <a:ext cx="9869902" cy="477054"/>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5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Fire. Generating Light &amp; Heat to Survive, Tactical Procedures</a:t>
            </a:r>
            <a:endParaRPr lang="es-ES" sz="2500" dirty="0">
              <a:solidFill>
                <a:schemeClr val="bg1"/>
              </a:solidFill>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B98A3487-D132-F86A-6AC6-87451F08CF07}"/>
              </a:ext>
            </a:extLst>
          </p:cNvPr>
          <p:cNvSpPr txBox="1"/>
          <p:nvPr/>
        </p:nvSpPr>
        <p:spPr>
          <a:xfrm>
            <a:off x="1580951" y="1406471"/>
            <a:ext cx="5729336"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the most important energy in human evolution</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2" name="CuadroTexto 11">
            <a:extLst>
              <a:ext uri="{FF2B5EF4-FFF2-40B4-BE49-F238E27FC236}">
                <a16:creationId xmlns:a16="http://schemas.microsoft.com/office/drawing/2014/main" id="{099C903A-28A1-0214-D3EE-5DF7B5D0065B}"/>
              </a:ext>
            </a:extLst>
          </p:cNvPr>
          <p:cNvSpPr txBox="1"/>
          <p:nvPr/>
        </p:nvSpPr>
        <p:spPr>
          <a:xfrm>
            <a:off x="4781287" y="2462876"/>
            <a:ext cx="4166839"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4.5. Fire with flint and flint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4.6. Fire with water (acetylene)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4.7. Fire by adiabatic pressure (fire piston)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4.8. Electric fire with battery and aluminum foil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4.9. Electric fire with battery and steel filaments (voltaic arc)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4.10. Chemical fire by friction of potassium permanganate and sugar (redox reaction)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5. Types of bonfires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 Processing wood for bonfires (firewood)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 Chemical starters (hydrocarbons, paraffins, etc.)</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451088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8556-EE73-45F1-3351-5C7C03EB05B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FFEEA02-C4C0-B535-6AE5-1E4EE5C82A74}"/>
              </a:ext>
            </a:extLst>
          </p:cNvPr>
          <p:cNvPicPr>
            <a:picLocks noChangeAspect="1"/>
          </p:cNvPicPr>
          <p:nvPr/>
        </p:nvPicPr>
        <p:blipFill>
          <a:blip r:embed="rId3"/>
          <a:stretch>
            <a:fillRect/>
          </a:stretch>
        </p:blipFill>
        <p:spPr>
          <a:xfrm>
            <a:off x="0" y="0"/>
            <a:ext cx="9144000" cy="5124262"/>
          </a:xfrm>
          <a:prstGeom prst="rect">
            <a:avLst/>
          </a:prstGeom>
        </p:spPr>
      </p:pic>
      <p:sp>
        <p:nvSpPr>
          <p:cNvPr id="8" name="CuadroTexto 7">
            <a:extLst>
              <a:ext uri="{FF2B5EF4-FFF2-40B4-BE49-F238E27FC236}">
                <a16:creationId xmlns:a16="http://schemas.microsoft.com/office/drawing/2014/main" id="{4FEAB3B7-85A5-20B0-19BD-33178A5EC4E1}"/>
              </a:ext>
            </a:extLst>
          </p:cNvPr>
          <p:cNvSpPr txBox="1"/>
          <p:nvPr/>
        </p:nvSpPr>
        <p:spPr>
          <a:xfrm>
            <a:off x="499469" y="2375695"/>
            <a:ext cx="4246718" cy="2246769"/>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The thermal blanket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Importance of shelter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Factors to consider in its construction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Types according to the environment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Shelters built with vegetation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Shelters built with stones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Excavated shelters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3.4 Natural shelters: caves, rock shelters, and hollows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Shelters with tarpaulins, groundsheets, or ponchos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B536A490-EF00-2874-B497-E548776370BB}"/>
              </a:ext>
            </a:extLst>
          </p:cNvPr>
          <p:cNvPicPr>
            <a:picLocks noChangeAspect="1"/>
          </p:cNvPicPr>
          <p:nvPr/>
        </p:nvPicPr>
        <p:blipFill>
          <a:blip r:embed="rId4"/>
          <a:stretch>
            <a:fillRect/>
          </a:stretch>
        </p:blipFill>
        <p:spPr>
          <a:xfrm>
            <a:off x="609001" y="2094235"/>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F561AF93-679B-E7C1-E9CD-079FDE971330}"/>
              </a:ext>
            </a:extLst>
          </p:cNvPr>
          <p:cNvPicPr>
            <a:picLocks noChangeAspect="1"/>
          </p:cNvPicPr>
          <p:nvPr/>
        </p:nvPicPr>
        <p:blipFill>
          <a:blip r:embed="rId5"/>
          <a:stretch>
            <a:fillRect/>
          </a:stretch>
        </p:blipFill>
        <p:spPr>
          <a:xfrm>
            <a:off x="2718400" y="137832"/>
            <a:ext cx="3454438" cy="336886"/>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C1088834-E7F1-9CE1-C1F4-C76C3CE47EF1}"/>
              </a:ext>
            </a:extLst>
          </p:cNvPr>
          <p:cNvPicPr>
            <a:picLocks noChangeAspect="1"/>
          </p:cNvPicPr>
          <p:nvPr/>
        </p:nvPicPr>
        <p:blipFill>
          <a:blip r:embed="rId6"/>
          <a:stretch>
            <a:fillRect/>
          </a:stretch>
        </p:blipFill>
        <p:spPr>
          <a:xfrm>
            <a:off x="336324" y="241380"/>
            <a:ext cx="835224" cy="243861"/>
          </a:xfrm>
          <a:prstGeom prst="rect">
            <a:avLst/>
          </a:prstGeom>
          <a:effectLst>
            <a:glow rad="127000">
              <a:schemeClr val="accent1"/>
            </a:glow>
          </a:effectLst>
        </p:spPr>
      </p:pic>
      <p:sp>
        <p:nvSpPr>
          <p:cNvPr id="3" name="CuadroTexto 2">
            <a:extLst>
              <a:ext uri="{FF2B5EF4-FFF2-40B4-BE49-F238E27FC236}">
                <a16:creationId xmlns:a16="http://schemas.microsoft.com/office/drawing/2014/main" id="{298FA46E-FA19-86B6-65F5-F5D7D83357DC}"/>
              </a:ext>
            </a:extLst>
          </p:cNvPr>
          <p:cNvSpPr txBox="1"/>
          <p:nvPr/>
        </p:nvSpPr>
        <p:spPr>
          <a:xfrm>
            <a:off x="5329615" y="2321985"/>
            <a:ext cx="3314916"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 Knot Workshop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4.1. Workshop on Fibers, Fabrics, and Ropes,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4.2. Esparto Grass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4.3. 3-Strand Braiding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4.4. 4-Strand Round Braiding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4.5. 5, 7, and 9-Strand Pleats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4.6. Wicker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4.7. Reeds and Bamboo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4.8. Reed Weaving and Interlacing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4.9. Agave or Pita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4.10. Making Pita Rope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4.11. Other Natural Fibers</a:t>
            </a:r>
            <a:r>
              <a:rPr lang="es-ES" sz="1200" b="1" dirty="0">
                <a:solidFill>
                  <a:srgbClr val="D3DC84">
                    <a:lumMod val="40000"/>
                    <a:lumOff val="60000"/>
                  </a:srgbClr>
                </a:solidFill>
                <a:latin typeface="Arial"/>
              </a:rPr>
              <a:t> </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4 CuadroTexto">
            <a:extLst>
              <a:ext uri="{FF2B5EF4-FFF2-40B4-BE49-F238E27FC236}">
                <a16:creationId xmlns:a16="http://schemas.microsoft.com/office/drawing/2014/main" id="{3140E071-1B47-7D32-6E91-2CCE6030776E}"/>
              </a:ext>
            </a:extLst>
          </p:cNvPr>
          <p:cNvSpPr txBox="1"/>
          <p:nvPr/>
        </p:nvSpPr>
        <p:spPr>
          <a:xfrm>
            <a:off x="378519" y="521036"/>
            <a:ext cx="8071612" cy="584775"/>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Shelter. Building Mobile Housing </a:t>
            </a:r>
            <a:endParaRPr lang="es-ES" sz="3200" dirty="0">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35F8AA02-47BD-9A4C-40D6-FED448209818}"/>
              </a:ext>
            </a:extLst>
          </p:cNvPr>
          <p:cNvSpPr txBox="1"/>
          <p:nvPr/>
        </p:nvSpPr>
        <p:spPr>
          <a:xfrm>
            <a:off x="-195985" y="978667"/>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Shelter. Building Mobile Housing, Defensive Structures &amp; Fortifications </a:t>
            </a:r>
            <a:endParaRPr lang="es-ES" sz="2100" dirty="0">
              <a:solidFill>
                <a:schemeClr val="bg1"/>
              </a:solidFill>
              <a:effectLst/>
              <a:latin typeface="Microsoft Sans Serif" panose="020B0604020202020204" pitchFamily="34" charset="0"/>
              <a:ea typeface="Microsoft Sans Serif" panose="020B0604020202020204" pitchFamily="34" charset="0"/>
            </a:endParaRPr>
          </a:p>
        </p:txBody>
      </p:sp>
      <p:sp>
        <p:nvSpPr>
          <p:cNvPr id="6" name="4 CuadroTexto">
            <a:extLst>
              <a:ext uri="{FF2B5EF4-FFF2-40B4-BE49-F238E27FC236}">
                <a16:creationId xmlns:a16="http://schemas.microsoft.com/office/drawing/2014/main" id="{3B6F4174-AFAD-7C6C-A0C3-D4EB9C28D49C}"/>
              </a:ext>
            </a:extLst>
          </p:cNvPr>
          <p:cNvSpPr txBox="1"/>
          <p:nvPr/>
        </p:nvSpPr>
        <p:spPr>
          <a:xfrm>
            <a:off x="2409510" y="1273877"/>
            <a:ext cx="4072217"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the necessary protection and shelter</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3247602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B8102-F997-098E-1547-B7513D85B54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CA0E923-DB77-918C-3E66-6D373EB7C564}"/>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61E6EA07-FB28-7473-D2FE-839F214F2FF9}"/>
              </a:ext>
            </a:extLst>
          </p:cNvPr>
          <p:cNvSpPr txBox="1"/>
          <p:nvPr/>
        </p:nvSpPr>
        <p:spPr>
          <a:xfrm>
            <a:off x="354116" y="2460975"/>
            <a:ext cx="5647983" cy="280076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Plant-Based Foods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Edibility Test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Poisonous, Toxic, and Psychotropic Plants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Animal-Based Foods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Hunting (Minimum of 2 Methods)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Fishing (Minimum of 2 Methods)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Food Preservation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Methods for Preserving Vegetables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Methods for Preserving Meat or Fish</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3.3. Drying or Dehydration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7E7AAC69-FF0F-26EE-2D0B-3B10CF0089FE}"/>
              </a:ext>
            </a:extLst>
          </p:cNvPr>
          <p:cNvPicPr>
            <a:picLocks noChangeAspect="1"/>
          </p:cNvPicPr>
          <p:nvPr/>
        </p:nvPicPr>
        <p:blipFill>
          <a:blip r:embed="rId4"/>
          <a:stretch>
            <a:fillRect/>
          </a:stretch>
        </p:blipFill>
        <p:spPr>
          <a:xfrm>
            <a:off x="490056" y="2185403"/>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8942DB7A-4E01-ADD5-72F7-3F2947214B67}"/>
              </a:ext>
            </a:extLst>
          </p:cNvPr>
          <p:cNvPicPr>
            <a:picLocks noChangeAspect="1"/>
          </p:cNvPicPr>
          <p:nvPr/>
        </p:nvPicPr>
        <p:blipFill>
          <a:blip r:embed="rId5"/>
          <a:stretch>
            <a:fillRect/>
          </a:stretch>
        </p:blipFill>
        <p:spPr>
          <a:xfrm>
            <a:off x="2714931" y="133350"/>
            <a:ext cx="3467600" cy="336886"/>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23B616B5-7508-3358-B74F-0A7BFD1C83F9}"/>
              </a:ext>
            </a:extLst>
          </p:cNvPr>
          <p:cNvPicPr>
            <a:picLocks noChangeAspect="1"/>
          </p:cNvPicPr>
          <p:nvPr/>
        </p:nvPicPr>
        <p:blipFill>
          <a:blip r:embed="rId6"/>
          <a:stretch>
            <a:fillRect/>
          </a:stretch>
        </p:blipFill>
        <p:spPr>
          <a:xfrm>
            <a:off x="235693" y="280661"/>
            <a:ext cx="847417" cy="243861"/>
          </a:xfrm>
          <a:prstGeom prst="rect">
            <a:avLst/>
          </a:prstGeom>
          <a:effectLst>
            <a:glow rad="127000">
              <a:schemeClr val="accent1"/>
            </a:glow>
          </a:effectLst>
        </p:spPr>
      </p:pic>
      <p:sp>
        <p:nvSpPr>
          <p:cNvPr id="9" name="4 CuadroTexto">
            <a:extLst>
              <a:ext uri="{FF2B5EF4-FFF2-40B4-BE49-F238E27FC236}">
                <a16:creationId xmlns:a16="http://schemas.microsoft.com/office/drawing/2014/main" id="{995B64D7-A0F2-538A-6348-E990AD5C5F1F}"/>
              </a:ext>
            </a:extLst>
          </p:cNvPr>
          <p:cNvSpPr txBox="1"/>
          <p:nvPr/>
        </p:nvSpPr>
        <p:spPr>
          <a:xfrm>
            <a:off x="92010" y="574491"/>
            <a:ext cx="8713442" cy="523220"/>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Nutrition. Staying Healthy &amp; Nourished to Survive </a:t>
            </a:r>
            <a:endParaRPr lang="es-ES" sz="2800" dirty="0">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A9C2C598-9239-952D-7E1E-C2BF3A0D40D9}"/>
              </a:ext>
            </a:extLst>
          </p:cNvPr>
          <p:cNvSpPr txBox="1"/>
          <p:nvPr/>
        </p:nvSpPr>
        <p:spPr>
          <a:xfrm>
            <a:off x="-256199" y="1017079"/>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Nutrition. Staying Healthy and Nourished to Survive, Hiding Evidence</a:t>
            </a:r>
            <a:endParaRPr lang="es-ES" sz="2100" dirty="0">
              <a:solidFill>
                <a:schemeClr val="bg1"/>
              </a:solidFill>
              <a:effectLst/>
              <a:latin typeface="Microsoft Sans Serif" panose="020B0604020202020204" pitchFamily="34" charset="0"/>
              <a:ea typeface="Microsoft Sans Serif" panose="020B0604020202020204" pitchFamily="34" charset="0"/>
            </a:endParaRPr>
          </a:p>
        </p:txBody>
      </p:sp>
      <p:sp>
        <p:nvSpPr>
          <p:cNvPr id="12" name="4 CuadroTexto">
            <a:extLst>
              <a:ext uri="{FF2B5EF4-FFF2-40B4-BE49-F238E27FC236}">
                <a16:creationId xmlns:a16="http://schemas.microsoft.com/office/drawing/2014/main" id="{664C8938-C5B3-179C-D57D-4FF02505DD8B}"/>
              </a:ext>
            </a:extLst>
          </p:cNvPr>
          <p:cNvSpPr txBox="1"/>
          <p:nvPr/>
        </p:nvSpPr>
        <p:spPr>
          <a:xfrm>
            <a:off x="2410359" y="1282141"/>
            <a:ext cx="3691095"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the energy of the life</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4" name="CuadroTexto 13">
            <a:extLst>
              <a:ext uri="{FF2B5EF4-FFF2-40B4-BE49-F238E27FC236}">
                <a16:creationId xmlns:a16="http://schemas.microsoft.com/office/drawing/2014/main" id="{05F9615D-6E65-A134-8DCA-304289F9A377}"/>
              </a:ext>
            </a:extLst>
          </p:cNvPr>
          <p:cNvSpPr txBox="1"/>
          <p:nvPr/>
        </p:nvSpPr>
        <p:spPr>
          <a:xfrm>
            <a:off x="5177277" y="2475379"/>
            <a:ext cx="5647983" cy="243143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3.4. Drying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3.5. Cooking and Blanching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3.6. Smoke Drying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3.7. Smoke Drying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3.8. Salting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3.9. Pickling, Marinating and Preserving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3.10. Freezing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3.11. Preserving in Syrup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3.12. Sterilization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3.13. Vacuum Packing</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547107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9EAB3-738C-39E2-D588-A1B63B28D949}"/>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AB027F5-4F7B-3DAA-8460-1BF6A8BD1017}"/>
              </a:ext>
            </a:extLst>
          </p:cNvPr>
          <p:cNvPicPr>
            <a:picLocks noChangeAspect="1"/>
          </p:cNvPicPr>
          <p:nvPr/>
        </p:nvPicPr>
        <p:blipFill>
          <a:blip r:embed="rId3"/>
          <a:stretch>
            <a:fillRect/>
          </a:stretch>
        </p:blipFill>
        <p:spPr>
          <a:xfrm>
            <a:off x="-4323" y="9619"/>
            <a:ext cx="9144000" cy="5124262"/>
          </a:xfrm>
          <a:prstGeom prst="rect">
            <a:avLst/>
          </a:prstGeom>
        </p:spPr>
      </p:pic>
      <p:sp>
        <p:nvSpPr>
          <p:cNvPr id="8" name="CuadroTexto 7">
            <a:extLst>
              <a:ext uri="{FF2B5EF4-FFF2-40B4-BE49-F238E27FC236}">
                <a16:creationId xmlns:a16="http://schemas.microsoft.com/office/drawing/2014/main" id="{F2DBC2D4-734A-DF00-5D93-8999B09DCBF3}"/>
              </a:ext>
            </a:extLst>
          </p:cNvPr>
          <p:cNvSpPr txBox="1"/>
          <p:nvPr/>
        </p:nvSpPr>
        <p:spPr>
          <a:xfrm>
            <a:off x="324381" y="1956037"/>
            <a:ext cx="5647983"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Representation of the Earth, Projections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 The Map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Scale and Distance Calculation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UTM Coordinates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Geographic Coordinates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Contour Lines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The Compass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1.7. Basic Techniques for Interpreting a Map</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 Orientation by Natural Landmarks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Basic Orientation by Stars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1.10. Route Planning with the Map, the Topographic</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Itinerary</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Triangulation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1.12. Communications. Satellite Devices</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0CB6854D-3B71-8963-FEFA-B77F331AFCA1}"/>
              </a:ext>
            </a:extLst>
          </p:cNvPr>
          <p:cNvPicPr>
            <a:picLocks noChangeAspect="1"/>
          </p:cNvPicPr>
          <p:nvPr/>
        </p:nvPicPr>
        <p:blipFill>
          <a:blip r:embed="rId4"/>
          <a:stretch>
            <a:fillRect/>
          </a:stretch>
        </p:blipFill>
        <p:spPr>
          <a:xfrm>
            <a:off x="430667" y="1873263"/>
            <a:ext cx="2109399" cy="170703"/>
          </a:xfrm>
          <a:prstGeom prst="rect">
            <a:avLst/>
          </a:prstGeom>
          <a:effectLst>
            <a:glow rad="88900">
              <a:schemeClr val="accent1">
                <a:alpha val="94000"/>
              </a:schemeClr>
            </a:glow>
          </a:effectLst>
        </p:spPr>
      </p:pic>
      <p:pic>
        <p:nvPicPr>
          <p:cNvPr id="9" name="Imagen 8">
            <a:extLst>
              <a:ext uri="{FF2B5EF4-FFF2-40B4-BE49-F238E27FC236}">
                <a16:creationId xmlns:a16="http://schemas.microsoft.com/office/drawing/2014/main" id="{87B8295E-7D40-D877-2590-4127433F62F1}"/>
              </a:ext>
            </a:extLst>
          </p:cNvPr>
          <p:cNvPicPr>
            <a:picLocks noChangeAspect="1"/>
          </p:cNvPicPr>
          <p:nvPr/>
        </p:nvPicPr>
        <p:blipFill>
          <a:blip r:embed="rId5"/>
          <a:stretch>
            <a:fillRect/>
          </a:stretch>
        </p:blipFill>
        <p:spPr>
          <a:xfrm>
            <a:off x="2833877" y="169299"/>
            <a:ext cx="3467600" cy="336887"/>
          </a:xfrm>
          <a:prstGeom prst="rect">
            <a:avLst/>
          </a:prstGeom>
          <a:scene3d>
            <a:camera prst="orthographicFront"/>
            <a:lightRig rig="threePt" dir="t"/>
          </a:scene3d>
          <a:sp3d>
            <a:bevelT w="114300" prst="artDeco"/>
          </a:sp3d>
        </p:spPr>
      </p:pic>
      <p:pic>
        <p:nvPicPr>
          <p:cNvPr id="10" name="Imagen 9">
            <a:extLst>
              <a:ext uri="{FF2B5EF4-FFF2-40B4-BE49-F238E27FC236}">
                <a16:creationId xmlns:a16="http://schemas.microsoft.com/office/drawing/2014/main" id="{9FFB879B-1BF7-99E5-2F99-F5B1B836AACF}"/>
              </a:ext>
            </a:extLst>
          </p:cNvPr>
          <p:cNvPicPr>
            <a:picLocks noChangeAspect="1"/>
          </p:cNvPicPr>
          <p:nvPr/>
        </p:nvPicPr>
        <p:blipFill>
          <a:blip r:embed="rId6"/>
          <a:stretch>
            <a:fillRect/>
          </a:stretch>
        </p:blipFill>
        <p:spPr>
          <a:xfrm>
            <a:off x="264552" y="235993"/>
            <a:ext cx="829128" cy="243861"/>
          </a:xfrm>
          <a:prstGeom prst="rect">
            <a:avLst/>
          </a:prstGeom>
          <a:effectLst>
            <a:glow rad="127000">
              <a:schemeClr val="accent1"/>
            </a:glow>
          </a:effectLst>
        </p:spPr>
      </p:pic>
      <p:sp>
        <p:nvSpPr>
          <p:cNvPr id="6" name="CuadroTexto 5">
            <a:extLst>
              <a:ext uri="{FF2B5EF4-FFF2-40B4-BE49-F238E27FC236}">
                <a16:creationId xmlns:a16="http://schemas.microsoft.com/office/drawing/2014/main" id="{DE35B079-968F-D8EE-3915-4FD6207D023E}"/>
              </a:ext>
            </a:extLst>
          </p:cNvPr>
          <p:cNvSpPr txBox="1"/>
          <p:nvPr/>
        </p:nvSpPr>
        <p:spPr>
          <a:xfrm>
            <a:off x="5244002" y="2181236"/>
            <a:ext cx="4624038" cy="175432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2. </a:t>
            </a:r>
            <a:r>
              <a:rPr lang="en-US" sz="1200" b="1" dirty="0">
                <a:solidFill>
                  <a:srgbClr val="D3DC84">
                    <a:lumMod val="40000"/>
                    <a:lumOff val="60000"/>
                  </a:srgbClr>
                </a:solidFill>
                <a:latin typeface="Arial"/>
              </a:rPr>
              <a:t>Positional Astronomy</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2.1. Our Location on the Planet</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2.2. The Tropics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2.3. The Polar Circles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2.4. The Solstices and Equinoxes, the Seasons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2.5. Orientation by the Stars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2.6. Orientation by the Sun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2.7. Orientation by the Moon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2.8. Other Ways of Orienting</a:t>
            </a:r>
            <a:r>
              <a:rPr lang="es-ES" sz="1200" b="1" dirty="0">
                <a:solidFill>
                  <a:srgbClr val="D3DC84">
                    <a:lumMod val="40000"/>
                    <a:lumOff val="60000"/>
                  </a:srgbClr>
                </a:solidFill>
                <a:latin typeface="Arial"/>
              </a:rPr>
              <a:t> </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8F616A04-98AB-05AB-EC1F-30C06967EA7A}"/>
              </a:ext>
            </a:extLst>
          </p:cNvPr>
          <p:cNvSpPr txBox="1"/>
          <p:nvPr/>
        </p:nvSpPr>
        <p:spPr>
          <a:xfrm>
            <a:off x="167112" y="562628"/>
            <a:ext cx="8801129" cy="492443"/>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Orientation by Cartography, Positioning, Astronomy and Signs </a:t>
            </a:r>
            <a:endParaRPr lang="es-ES" sz="2400" dirty="0">
              <a:effectLst/>
              <a:latin typeface="Microsoft Sans Serif" panose="020B0604020202020204" pitchFamily="34" charset="0"/>
              <a:ea typeface="Microsoft Sans Serif" panose="020B0604020202020204" pitchFamily="34" charset="0"/>
            </a:endParaRPr>
          </a:p>
        </p:txBody>
      </p:sp>
      <p:sp>
        <p:nvSpPr>
          <p:cNvPr id="4" name="4 CuadroTexto">
            <a:extLst>
              <a:ext uri="{FF2B5EF4-FFF2-40B4-BE49-F238E27FC236}">
                <a16:creationId xmlns:a16="http://schemas.microsoft.com/office/drawing/2014/main" id="{60FCE804-280B-59D6-9A91-3211FDC91885}"/>
              </a:ext>
            </a:extLst>
          </p:cNvPr>
          <p:cNvSpPr txBox="1"/>
          <p:nvPr/>
        </p:nvSpPr>
        <p:spPr>
          <a:xfrm>
            <a:off x="-195985" y="978667"/>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Orientation by Cartography, Positioning, Astronomy, Signs</a:t>
            </a:r>
            <a:r>
              <a:rPr lang="en-US" sz="2100" b="1" dirty="0">
                <a:solidFill>
                  <a:schemeClr val="bg1"/>
                </a:solidFill>
                <a:latin typeface="Berlin Sans FB Demi" panose="020E0802020502020306" pitchFamily="34" charset="0"/>
                <a:ea typeface="Microsoft Sans Serif" panose="020B0604020202020204" pitchFamily="34" charset="0"/>
                <a:cs typeface="Times New Roman" panose="02020603050405020304" pitchFamily="18" charset="0"/>
              </a:rPr>
              <a:t> &amp;</a:t>
            </a: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Maneuver </a:t>
            </a:r>
            <a:endParaRPr lang="es-ES" sz="2100" dirty="0">
              <a:solidFill>
                <a:schemeClr val="bg1"/>
              </a:solidFill>
              <a:effectLst/>
              <a:latin typeface="Microsoft Sans Serif" panose="020B0604020202020204" pitchFamily="34" charset="0"/>
              <a:ea typeface="Microsoft Sans Serif" panose="020B0604020202020204" pitchFamily="34" charset="0"/>
            </a:endParaRPr>
          </a:p>
        </p:txBody>
      </p:sp>
      <p:sp>
        <p:nvSpPr>
          <p:cNvPr id="5" name="4 CuadroTexto">
            <a:extLst>
              <a:ext uri="{FF2B5EF4-FFF2-40B4-BE49-F238E27FC236}">
                <a16:creationId xmlns:a16="http://schemas.microsoft.com/office/drawing/2014/main" id="{FD215F5C-1787-87D1-04ED-29069FE4E07B}"/>
              </a:ext>
            </a:extLst>
          </p:cNvPr>
          <p:cNvSpPr txBox="1"/>
          <p:nvPr/>
        </p:nvSpPr>
        <p:spPr>
          <a:xfrm>
            <a:off x="2213777" y="1264481"/>
            <a:ext cx="4193577"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where, by which way, how and when</a:t>
            </a: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941774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EE6A5-1BB5-D6F9-436F-853B538EE88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F804764-AFCD-ED57-39B8-E0807A45EAAD}"/>
              </a:ext>
            </a:extLst>
          </p:cNvPr>
          <p:cNvPicPr>
            <a:picLocks noChangeAspect="1"/>
          </p:cNvPicPr>
          <p:nvPr/>
        </p:nvPicPr>
        <p:blipFill>
          <a:blip r:embed="rId3"/>
          <a:stretch>
            <a:fillRect/>
          </a:stretch>
        </p:blipFill>
        <p:spPr>
          <a:xfrm>
            <a:off x="-4326" y="19238"/>
            <a:ext cx="9144000" cy="5124262"/>
          </a:xfrm>
          <a:prstGeom prst="rect">
            <a:avLst/>
          </a:prstGeom>
        </p:spPr>
      </p:pic>
      <p:sp>
        <p:nvSpPr>
          <p:cNvPr id="8" name="CuadroTexto 7">
            <a:extLst>
              <a:ext uri="{FF2B5EF4-FFF2-40B4-BE49-F238E27FC236}">
                <a16:creationId xmlns:a16="http://schemas.microsoft.com/office/drawing/2014/main" id="{881FB0A4-5FDE-FCD6-C254-32163B6E6803}"/>
              </a:ext>
            </a:extLst>
          </p:cNvPr>
          <p:cNvSpPr txBox="1"/>
          <p:nvPr/>
        </p:nvSpPr>
        <p:spPr>
          <a:xfrm>
            <a:off x="414569" y="2009154"/>
            <a:ext cx="5303268"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THEORETICAL COURSE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Combat Sports VS. Professional and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Realistic Combat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Analyzing the Situation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Pyramid of the Use of Force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PNF Combat Scheme (Protection, Neutralization,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Termination)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6.Tactical Principles of Engagement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7. Self-Defense8. Safety Regulations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F1F46725-F4E5-65F7-0496-F69485960283}"/>
              </a:ext>
            </a:extLst>
          </p:cNvPr>
          <p:cNvPicPr>
            <a:picLocks noChangeAspect="1"/>
          </p:cNvPicPr>
          <p:nvPr/>
        </p:nvPicPr>
        <p:blipFill>
          <a:blip r:embed="rId4"/>
          <a:stretch>
            <a:fillRect/>
          </a:stretch>
        </p:blipFill>
        <p:spPr>
          <a:xfrm>
            <a:off x="555465" y="1950143"/>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964F6F33-9346-31E8-4062-C73417FF6D6A}"/>
              </a:ext>
            </a:extLst>
          </p:cNvPr>
          <p:cNvPicPr>
            <a:picLocks noChangeAspect="1"/>
          </p:cNvPicPr>
          <p:nvPr/>
        </p:nvPicPr>
        <p:blipFill>
          <a:blip r:embed="rId5"/>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A0FED3CC-F2CD-74FD-F7D8-9E4A8DCC0F73}"/>
              </a:ext>
            </a:extLst>
          </p:cNvPr>
          <p:cNvPicPr>
            <a:picLocks noChangeAspect="1"/>
          </p:cNvPicPr>
          <p:nvPr/>
        </p:nvPicPr>
        <p:blipFill>
          <a:blip r:embed="rId6"/>
          <a:stretch>
            <a:fillRect/>
          </a:stretch>
        </p:blipFill>
        <p:spPr>
          <a:xfrm>
            <a:off x="267935" y="216881"/>
            <a:ext cx="835224" cy="243861"/>
          </a:xfrm>
          <a:prstGeom prst="rect">
            <a:avLst/>
          </a:prstGeom>
          <a:effectLst>
            <a:glow rad="127000">
              <a:schemeClr val="accent1"/>
            </a:glow>
            <a:softEdge rad="0"/>
          </a:effectLst>
        </p:spPr>
      </p:pic>
      <p:sp>
        <p:nvSpPr>
          <p:cNvPr id="22" name="CuadroTexto 21">
            <a:extLst>
              <a:ext uri="{FF2B5EF4-FFF2-40B4-BE49-F238E27FC236}">
                <a16:creationId xmlns:a16="http://schemas.microsoft.com/office/drawing/2014/main" id="{0ED9FF94-1046-6E64-B5DC-B62F4C967E9E}"/>
              </a:ext>
            </a:extLst>
          </p:cNvPr>
          <p:cNvSpPr txBox="1"/>
          <p:nvPr/>
        </p:nvSpPr>
        <p:spPr>
          <a:xfrm>
            <a:off x="5300893" y="2035494"/>
            <a:ext cx="462403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IN-PERSON COURSE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Introduction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Brief review of theoretical content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Safety regulations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The primary objective of survival</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25" name="CuadroTexto 24">
            <a:extLst>
              <a:ext uri="{FF2B5EF4-FFF2-40B4-BE49-F238E27FC236}">
                <a16:creationId xmlns:a16="http://schemas.microsoft.com/office/drawing/2014/main" id="{79107B8A-2ECC-DE69-BE6D-F58EBDDDF1AC}"/>
              </a:ext>
            </a:extLst>
          </p:cNvPr>
          <p:cNvSpPr txBox="1"/>
          <p:nvPr/>
        </p:nvSpPr>
        <p:spPr>
          <a:xfrm>
            <a:off x="153150" y="4529649"/>
            <a:ext cx="8763973" cy="461665"/>
          </a:xfrm>
          <a:prstGeom prst="rect">
            <a:avLst/>
          </a:prstGeom>
          <a:noFill/>
        </p:spPr>
        <p:txBody>
          <a:bodyPr wrap="square">
            <a:spAutoFit/>
          </a:bodyPr>
          <a:lstStyle/>
          <a:p>
            <a:pPr lvl="0">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Common elective content for civilians, military personnel, and security professionals only for </a:t>
            </a:r>
            <a:r>
              <a:rPr lang="es-ES" sz="1200" b="1" dirty="0">
                <a:ln>
                  <a:solidFill>
                    <a:srgbClr val="0E190B">
                      <a:lumMod val="10000"/>
                      <a:lumOff val="90000"/>
                    </a:srgbClr>
                  </a:solidFill>
                </a:ln>
                <a:solidFill>
                  <a:srgbClr val="FFFF00"/>
                </a:solidFill>
              </a:rPr>
              <a:t>OW</a:t>
            </a:r>
            <a:r>
              <a:rPr kumimoji="0" lang="en-US" sz="1200" b="1" i="0" u="none" strike="noStrike" kern="1200" cap="none" spc="0" normalizeH="0" baseline="0" noProof="0" dirty="0">
                <a:ln>
                  <a:noFill/>
                </a:ln>
                <a:solidFill>
                  <a:srgbClr val="FFFF00"/>
                </a:solidFill>
                <a:effectLst/>
                <a:uLnTx/>
                <a:uFillTx/>
                <a:latin typeface="Arial"/>
                <a:ea typeface="+mn-ea"/>
                <a:cs typeface="+mn-cs"/>
              </a:rPr>
              <a:t>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BE434341-BBE9-E1B4-B8E4-19B80FD69E9E}"/>
              </a:ext>
            </a:extLst>
          </p:cNvPr>
          <p:cNvSpPr txBox="1"/>
          <p:nvPr/>
        </p:nvSpPr>
        <p:spPr>
          <a:xfrm>
            <a:off x="-37108" y="11122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I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0" name="4 CuadroTexto">
            <a:extLst>
              <a:ext uri="{FF2B5EF4-FFF2-40B4-BE49-F238E27FC236}">
                <a16:creationId xmlns:a16="http://schemas.microsoft.com/office/drawing/2014/main" id="{F4D94F47-F0FD-B253-6CAD-BD744F2586AF}"/>
              </a:ext>
            </a:extLst>
          </p:cNvPr>
          <p:cNvSpPr txBox="1"/>
          <p:nvPr/>
        </p:nvSpPr>
        <p:spPr>
          <a:xfrm>
            <a:off x="2221180" y="429421"/>
            <a:ext cx="4627912" cy="584775"/>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Citizen Self-Defense</a:t>
            </a:r>
            <a:endParaRPr lang="es-ES" sz="3200" dirty="0">
              <a:effectLst/>
              <a:latin typeface="Microsoft Sans Serif" panose="020B0604020202020204" pitchFamily="34" charset="0"/>
              <a:ea typeface="Microsoft Sans Serif" panose="020B0604020202020204" pitchFamily="34" charset="0"/>
            </a:endParaRPr>
          </a:p>
        </p:txBody>
      </p:sp>
      <p:sp>
        <p:nvSpPr>
          <p:cNvPr id="11" name="4 CuadroTexto">
            <a:extLst>
              <a:ext uri="{FF2B5EF4-FFF2-40B4-BE49-F238E27FC236}">
                <a16:creationId xmlns:a16="http://schemas.microsoft.com/office/drawing/2014/main" id="{17311227-7AA5-4E19-7E11-73D5350356E9}"/>
              </a:ext>
            </a:extLst>
          </p:cNvPr>
          <p:cNvSpPr txBox="1"/>
          <p:nvPr/>
        </p:nvSpPr>
        <p:spPr>
          <a:xfrm>
            <a:off x="-265859" y="882540"/>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19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Self-Defense, Operational Police Intervention &amp; Military Hand-to-Hand Combat</a:t>
            </a:r>
            <a:endParaRPr lang="es-ES" sz="1900" dirty="0">
              <a:solidFill>
                <a:schemeClr val="bg1"/>
              </a:solidFill>
              <a:effectLst/>
              <a:latin typeface="Microsoft Sans Serif" panose="020B0604020202020204" pitchFamily="34" charset="0"/>
              <a:ea typeface="Microsoft Sans Serif" panose="020B0604020202020204" pitchFamily="34" charset="0"/>
            </a:endParaRPr>
          </a:p>
        </p:txBody>
      </p:sp>
      <p:sp>
        <p:nvSpPr>
          <p:cNvPr id="12" name="4 CuadroTexto">
            <a:extLst>
              <a:ext uri="{FF2B5EF4-FFF2-40B4-BE49-F238E27FC236}">
                <a16:creationId xmlns:a16="http://schemas.microsoft.com/office/drawing/2014/main" id="{C67D8C37-721C-424D-4C99-71A048F1BCD6}"/>
              </a:ext>
            </a:extLst>
          </p:cNvPr>
          <p:cNvSpPr txBox="1"/>
          <p:nvPr/>
        </p:nvSpPr>
        <p:spPr>
          <a:xfrm>
            <a:off x="2438347" y="1137889"/>
            <a:ext cx="4193577"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survival against the human enemy</a:t>
            </a:r>
            <a:r>
              <a:rPr lang="en-US"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217929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DD49C-B873-AFB5-AB49-8E0D1E7DC46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39B7B12-540A-1E81-4B94-9C2D0572D679}"/>
              </a:ext>
            </a:extLst>
          </p:cNvPr>
          <p:cNvPicPr>
            <a:picLocks noChangeAspect="1"/>
          </p:cNvPicPr>
          <p:nvPr/>
        </p:nvPicPr>
        <p:blipFill>
          <a:blip r:embed="rId3"/>
          <a:stretch>
            <a:fillRect/>
          </a:stretch>
        </p:blipFill>
        <p:spPr>
          <a:xfrm>
            <a:off x="-4326" y="19238"/>
            <a:ext cx="9144000" cy="5124262"/>
          </a:xfrm>
          <a:prstGeom prst="rect">
            <a:avLst/>
          </a:prstGeom>
        </p:spPr>
      </p:pic>
      <p:sp>
        <p:nvSpPr>
          <p:cNvPr id="8" name="CuadroTexto 7">
            <a:extLst>
              <a:ext uri="{FF2B5EF4-FFF2-40B4-BE49-F238E27FC236}">
                <a16:creationId xmlns:a16="http://schemas.microsoft.com/office/drawing/2014/main" id="{005E9855-E66A-992A-0162-0E7F2F6B8DDB}"/>
              </a:ext>
            </a:extLst>
          </p:cNvPr>
          <p:cNvSpPr txBox="1"/>
          <p:nvPr/>
        </p:nvSpPr>
        <p:spPr>
          <a:xfrm>
            <a:off x="153150" y="4514293"/>
            <a:ext cx="8901640" cy="461665"/>
          </a:xfrm>
          <a:prstGeom prst="rect">
            <a:avLst/>
          </a:prstGeom>
          <a:noFill/>
        </p:spPr>
        <p:txBody>
          <a:bodyPr wrap="square">
            <a:spAutoFit/>
          </a:bodyPr>
          <a:lstStyle/>
          <a:p>
            <a:pPr lvl="0">
              <a:defRPr/>
            </a:pPr>
            <a:r>
              <a:rPr lang="en-US" sz="1200" b="1" dirty="0">
                <a:solidFill>
                  <a:srgbClr val="FFFF00"/>
                </a:solidFill>
              </a:rPr>
              <a:t>* Common elective content for civilians, military personnel, and security professionals only for </a:t>
            </a:r>
            <a:r>
              <a:rPr lang="es-ES" sz="1200" b="1" dirty="0">
                <a:ln>
                  <a:solidFill>
                    <a:srgbClr val="0E190B">
                      <a:lumMod val="10000"/>
                      <a:lumOff val="90000"/>
                    </a:srgbClr>
                  </a:solidFill>
                </a:ln>
                <a:solidFill>
                  <a:srgbClr val="FFFF00"/>
                </a:solidFill>
              </a:rPr>
              <a:t>OW</a:t>
            </a:r>
            <a:r>
              <a:rPr lang="en-US" sz="1200" b="1" dirty="0">
                <a:solidFill>
                  <a:srgbClr val="FFFF00"/>
                </a:solidFill>
              </a:rPr>
              <a:t> SIWA Start Course Director (SSCD)</a:t>
            </a:r>
            <a:endParaRPr lang="es-ES" sz="1200" b="1" dirty="0">
              <a:solidFill>
                <a:srgbClr val="FFFF00"/>
              </a:solidFill>
            </a:endParaRPr>
          </a:p>
        </p:txBody>
      </p:sp>
      <p:pic>
        <p:nvPicPr>
          <p:cNvPr id="15" name="Imagen 14">
            <a:extLst>
              <a:ext uri="{FF2B5EF4-FFF2-40B4-BE49-F238E27FC236}">
                <a16:creationId xmlns:a16="http://schemas.microsoft.com/office/drawing/2014/main" id="{B4D2E2D1-D041-5BD5-5CA0-78FF1D8D1F2F}"/>
              </a:ext>
            </a:extLst>
          </p:cNvPr>
          <p:cNvPicPr>
            <a:picLocks noChangeAspect="1"/>
          </p:cNvPicPr>
          <p:nvPr/>
        </p:nvPicPr>
        <p:blipFill>
          <a:blip r:embed="rId4"/>
          <a:stretch>
            <a:fillRect/>
          </a:stretch>
        </p:blipFill>
        <p:spPr>
          <a:xfrm>
            <a:off x="724477" y="2082464"/>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D7385A35-7E73-AE89-9853-0E77FD0162D2}"/>
              </a:ext>
            </a:extLst>
          </p:cNvPr>
          <p:cNvPicPr>
            <a:picLocks noChangeAspect="1"/>
          </p:cNvPicPr>
          <p:nvPr/>
        </p:nvPicPr>
        <p:blipFill>
          <a:blip r:embed="rId5"/>
          <a:stretch>
            <a:fillRect/>
          </a:stretch>
        </p:blipFill>
        <p:spPr>
          <a:xfrm>
            <a:off x="2833876" y="141256"/>
            <a:ext cx="3467601" cy="336888"/>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890E76C6-FC1A-83BB-FAB8-81971B214464}"/>
              </a:ext>
            </a:extLst>
          </p:cNvPr>
          <p:cNvPicPr>
            <a:picLocks noChangeAspect="1"/>
          </p:cNvPicPr>
          <p:nvPr/>
        </p:nvPicPr>
        <p:blipFill>
          <a:blip r:embed="rId6"/>
          <a:stretch>
            <a:fillRect/>
          </a:stretch>
        </p:blipFill>
        <p:spPr>
          <a:xfrm>
            <a:off x="267935" y="216881"/>
            <a:ext cx="835224" cy="243861"/>
          </a:xfrm>
          <a:prstGeom prst="rect">
            <a:avLst/>
          </a:prstGeom>
          <a:effectLst>
            <a:glow rad="127000">
              <a:schemeClr val="accent1"/>
            </a:glow>
            <a:softEdge rad="0"/>
          </a:effectLst>
        </p:spPr>
      </p:pic>
      <p:sp>
        <p:nvSpPr>
          <p:cNvPr id="22" name="CuadroTexto 21">
            <a:extLst>
              <a:ext uri="{FF2B5EF4-FFF2-40B4-BE49-F238E27FC236}">
                <a16:creationId xmlns:a16="http://schemas.microsoft.com/office/drawing/2014/main" id="{12E4494B-1F20-F64D-9387-951EFE20BD6F}"/>
              </a:ext>
            </a:extLst>
          </p:cNvPr>
          <p:cNvSpPr txBox="1"/>
          <p:nvPr/>
        </p:nvSpPr>
        <p:spPr>
          <a:xfrm>
            <a:off x="4716217" y="2466070"/>
            <a:ext cx="4338573"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6.5. Falls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6.6. Takedowns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6.7. Joint Locks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 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7.1. Defenses Against Grabs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7.2. Elements of Fortune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 Covert 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8.1. Secrecy and Surprise as Tactical Elements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8.2. Deception During the Confrontation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6C210479-CEBF-62D1-CAAC-8945BCEF590F}"/>
              </a:ext>
            </a:extLst>
          </p:cNvPr>
          <p:cNvSpPr txBox="1"/>
          <p:nvPr/>
        </p:nvSpPr>
        <p:spPr>
          <a:xfrm>
            <a:off x="607550" y="2318783"/>
            <a:ext cx="462403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IN-PERSON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 </a:t>
            </a:r>
            <a:r>
              <a:rPr lang="es-ES" sz="1200" b="1" dirty="0" err="1">
                <a:solidFill>
                  <a:srgbClr val="D3DC84">
                    <a:lumMod val="40000"/>
                    <a:lumOff val="60000"/>
                  </a:srgbClr>
                </a:solidFill>
                <a:latin typeface="Arial"/>
              </a:rPr>
              <a:t>Combat</a:t>
            </a:r>
            <a:r>
              <a:rPr lang="es-ES" sz="1200" b="1" dirty="0">
                <a:solidFill>
                  <a:srgbClr val="D3DC84">
                    <a:lumMod val="40000"/>
                    <a:lumOff val="60000"/>
                  </a:srgbClr>
                </a:solidFill>
                <a:latin typeface="Arial"/>
              </a:rPr>
              <a:t> </a:t>
            </a:r>
            <a:r>
              <a:rPr lang="es-ES" sz="1200" b="1" dirty="0" err="1">
                <a:solidFill>
                  <a:srgbClr val="D3DC84">
                    <a:lumMod val="40000"/>
                    <a:lumOff val="60000"/>
                  </a:srgbClr>
                </a:solidFill>
                <a:latin typeface="Arial"/>
              </a:rPr>
              <a:t>Zones</a:t>
            </a:r>
            <a:r>
              <a:rPr lang="es-ES" sz="1200" b="1" dirty="0">
                <a:solidFill>
                  <a:srgbClr val="D3DC84">
                    <a:lumMod val="40000"/>
                    <a:lumOff val="60000"/>
                  </a:srgbClr>
                </a:solidFill>
                <a:latin typeface="Arial"/>
              </a:rPr>
              <a:t> and </a:t>
            </a:r>
            <a:r>
              <a:rPr lang="es-ES" sz="1200" b="1" dirty="0" err="1">
                <a:solidFill>
                  <a:srgbClr val="D3DC84">
                    <a:lumMod val="40000"/>
                    <a:lumOff val="60000"/>
                  </a:srgbClr>
                </a:solidFill>
                <a:latin typeface="Arial"/>
              </a:rPr>
              <a:t>Distances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5.1. Red </a:t>
            </a:r>
            <a:r>
              <a:rPr lang="es-ES" sz="1200" b="1" dirty="0" err="1">
                <a:solidFill>
                  <a:srgbClr val="D3DC84">
                    <a:lumMod val="40000"/>
                    <a:lumOff val="60000"/>
                  </a:srgbClr>
                </a:solidFill>
                <a:latin typeface="Arial"/>
              </a:rPr>
              <a:t>Zone</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5.2. Green </a:t>
            </a:r>
            <a:r>
              <a:rPr lang="es-ES" sz="1200" b="1" dirty="0" err="1">
                <a:solidFill>
                  <a:srgbClr val="D3DC84">
                    <a:lumMod val="40000"/>
                    <a:lumOff val="60000"/>
                  </a:srgbClr>
                </a:solidFill>
                <a:latin typeface="Arial"/>
              </a:rPr>
              <a:t>Zone</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5.3. </a:t>
            </a:r>
            <a:r>
              <a:rPr lang="es-ES" sz="1200" b="1" dirty="0" err="1">
                <a:solidFill>
                  <a:srgbClr val="D3DC84">
                    <a:lumMod val="40000"/>
                    <a:lumOff val="60000"/>
                  </a:srgbClr>
                </a:solidFill>
                <a:latin typeface="Arial"/>
              </a:rPr>
              <a:t>Contact</a:t>
            </a:r>
            <a:r>
              <a:rPr lang="es-ES" sz="1200" b="1" dirty="0">
                <a:solidFill>
                  <a:srgbClr val="D3DC84">
                    <a:lumMod val="40000"/>
                    <a:lumOff val="60000"/>
                  </a:srgbClr>
                </a:solidFill>
                <a:latin typeface="Arial"/>
              </a:rPr>
              <a:t> </a:t>
            </a:r>
            <a:r>
              <a:rPr lang="es-ES" sz="1200" b="1" dirty="0" err="1">
                <a:solidFill>
                  <a:srgbClr val="D3DC84">
                    <a:lumMod val="40000"/>
                    <a:lumOff val="60000"/>
                  </a:srgbClr>
                </a:solidFill>
                <a:latin typeface="Arial"/>
              </a:rPr>
              <a:t>Zone</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 Basic </a:t>
            </a:r>
            <a:r>
              <a:rPr lang="es-ES" sz="1200" b="1" dirty="0" err="1">
                <a:solidFill>
                  <a:srgbClr val="D3DC84">
                    <a:lumMod val="40000"/>
                    <a:lumOff val="60000"/>
                  </a:srgbClr>
                </a:solidFill>
                <a:latin typeface="Arial"/>
              </a:rPr>
              <a:t>Techniques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6.1. </a:t>
            </a:r>
            <a:r>
              <a:rPr lang="es-ES" sz="1200" b="1" dirty="0" err="1">
                <a:solidFill>
                  <a:srgbClr val="D3DC84">
                    <a:lumMod val="40000"/>
                    <a:lumOff val="60000"/>
                  </a:srgbClr>
                </a:solidFill>
                <a:latin typeface="Arial"/>
              </a:rPr>
              <a:t>Guard</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6.2. </a:t>
            </a:r>
            <a:r>
              <a:rPr lang="es-ES" sz="1200" b="1" dirty="0" err="1">
                <a:solidFill>
                  <a:srgbClr val="D3DC84">
                    <a:lumMod val="40000"/>
                    <a:lumOff val="60000"/>
                  </a:srgbClr>
                </a:solidFill>
                <a:latin typeface="Arial"/>
              </a:rPr>
              <a:t>Footwork</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6.3. Strikes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6.4. Blocks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2" name="4 CuadroTexto">
            <a:extLst>
              <a:ext uri="{FF2B5EF4-FFF2-40B4-BE49-F238E27FC236}">
                <a16:creationId xmlns:a16="http://schemas.microsoft.com/office/drawing/2014/main" id="{088C65F8-FC52-10DC-BC6A-52ECA6FD7B89}"/>
              </a:ext>
            </a:extLst>
          </p:cNvPr>
          <p:cNvSpPr txBox="1"/>
          <p:nvPr/>
        </p:nvSpPr>
        <p:spPr>
          <a:xfrm>
            <a:off x="-37108" y="111222"/>
            <a:ext cx="2716254"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chemeClr val="accent1"/>
                </a:solidFill>
                <a:effectLst/>
                <a:latin typeface="Berlin Sans FB Demi" panose="020E0802020502020306" pitchFamily="34" charset="0"/>
                <a:ea typeface="Microsoft Sans Serif" panose="020B0604020202020204" pitchFamily="34" charset="0"/>
                <a:cs typeface="Times New Roman" panose="02020603050405020304" pitchFamily="18" charset="0"/>
              </a:rPr>
              <a:t>II </a:t>
            </a:r>
            <a:endParaRPr lang="es-ES" sz="1100" dirty="0">
              <a:solidFill>
                <a:schemeClr val="accent1"/>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6412D2A1-DB30-3FDA-E709-1A94200C8731}"/>
              </a:ext>
            </a:extLst>
          </p:cNvPr>
          <p:cNvSpPr txBox="1"/>
          <p:nvPr/>
        </p:nvSpPr>
        <p:spPr>
          <a:xfrm>
            <a:off x="2221180" y="429421"/>
            <a:ext cx="4627912" cy="584775"/>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Citizen Self-Defense</a:t>
            </a:r>
            <a:endParaRPr lang="es-ES" sz="3200" dirty="0">
              <a:effectLst/>
              <a:latin typeface="Microsoft Sans Serif" panose="020B0604020202020204" pitchFamily="34" charset="0"/>
              <a:ea typeface="Microsoft Sans Serif" panose="020B0604020202020204" pitchFamily="34" charset="0"/>
            </a:endParaRPr>
          </a:p>
        </p:txBody>
      </p:sp>
      <p:sp>
        <p:nvSpPr>
          <p:cNvPr id="17" name="4 CuadroTexto">
            <a:extLst>
              <a:ext uri="{FF2B5EF4-FFF2-40B4-BE49-F238E27FC236}">
                <a16:creationId xmlns:a16="http://schemas.microsoft.com/office/drawing/2014/main" id="{3CA380AA-69F9-B386-CCD6-940E91707D9F}"/>
              </a:ext>
            </a:extLst>
          </p:cNvPr>
          <p:cNvSpPr txBox="1"/>
          <p:nvPr/>
        </p:nvSpPr>
        <p:spPr>
          <a:xfrm>
            <a:off x="-169794" y="886863"/>
            <a:ext cx="9409859" cy="415498"/>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19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Self-Defense, Operational Police Intervention &amp; Military Hand-to-Hand Combat</a:t>
            </a:r>
            <a:endParaRPr lang="es-ES" sz="1900" dirty="0">
              <a:solidFill>
                <a:schemeClr val="bg1"/>
              </a:solidFill>
              <a:effectLst/>
              <a:latin typeface="Microsoft Sans Serif" panose="020B0604020202020204" pitchFamily="34" charset="0"/>
              <a:ea typeface="Microsoft Sans Serif" panose="020B0604020202020204" pitchFamily="34" charset="0"/>
            </a:endParaRPr>
          </a:p>
        </p:txBody>
      </p:sp>
      <p:sp>
        <p:nvSpPr>
          <p:cNvPr id="18" name="4 CuadroTexto">
            <a:extLst>
              <a:ext uri="{FF2B5EF4-FFF2-40B4-BE49-F238E27FC236}">
                <a16:creationId xmlns:a16="http://schemas.microsoft.com/office/drawing/2014/main" id="{48E8644A-4EEB-A2CD-A2AE-35DB1CCDDE3E}"/>
              </a:ext>
            </a:extLst>
          </p:cNvPr>
          <p:cNvSpPr txBox="1"/>
          <p:nvPr/>
        </p:nvSpPr>
        <p:spPr>
          <a:xfrm>
            <a:off x="2438347" y="1137889"/>
            <a:ext cx="4193577"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survival against the human enemy</a:t>
            </a:r>
            <a:r>
              <a:rPr lang="en-US"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631219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BD3E2-C4C5-2297-1272-35D2AA1F348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DCF6C5E2-FA06-2B6B-DCD6-1741E8C6DDD6}"/>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72CD3BDE-C6C5-E24A-3719-2CE5504DC225}"/>
              </a:ext>
            </a:extLst>
          </p:cNvPr>
          <p:cNvSpPr txBox="1"/>
          <p:nvPr/>
        </p:nvSpPr>
        <p:spPr>
          <a:xfrm>
            <a:off x="518963" y="2366422"/>
            <a:ext cx="3713077"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1.Aquatic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Aquatic</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Environment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Environmental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Assessment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Recognizing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Our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Capabilities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Specific</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Environmental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Assessment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Applying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Our</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Capabilities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6.1. Basic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Survival</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Swimming</a:t>
            </a: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r>
              <a:rPr kumimoji="0" lang="es-E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Techniques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15" name="Imagen 14">
            <a:extLst>
              <a:ext uri="{FF2B5EF4-FFF2-40B4-BE49-F238E27FC236}">
                <a16:creationId xmlns:a16="http://schemas.microsoft.com/office/drawing/2014/main" id="{2564E378-F141-4454-9C38-BBF142E069C3}"/>
              </a:ext>
            </a:extLst>
          </p:cNvPr>
          <p:cNvPicPr>
            <a:picLocks noChangeAspect="1"/>
          </p:cNvPicPr>
          <p:nvPr/>
        </p:nvPicPr>
        <p:blipFill>
          <a:blip r:embed="rId4"/>
          <a:stretch>
            <a:fillRect/>
          </a:stretch>
        </p:blipFill>
        <p:spPr>
          <a:xfrm>
            <a:off x="666350" y="2281071"/>
            <a:ext cx="2109399" cy="170703"/>
          </a:xfrm>
          <a:prstGeom prst="rect">
            <a:avLst/>
          </a:prstGeom>
          <a:effectLst>
            <a:glow rad="88900">
              <a:schemeClr val="accent1">
                <a:alpha val="94000"/>
              </a:schemeClr>
            </a:glow>
          </a:effectLst>
        </p:spPr>
      </p:pic>
      <p:pic>
        <p:nvPicPr>
          <p:cNvPr id="3" name="Imagen 2">
            <a:extLst>
              <a:ext uri="{FF2B5EF4-FFF2-40B4-BE49-F238E27FC236}">
                <a16:creationId xmlns:a16="http://schemas.microsoft.com/office/drawing/2014/main" id="{4E78435A-F2AD-FCF5-E387-83413212CDE6}"/>
              </a:ext>
            </a:extLst>
          </p:cNvPr>
          <p:cNvPicPr>
            <a:picLocks noChangeAspect="1"/>
          </p:cNvPicPr>
          <p:nvPr/>
        </p:nvPicPr>
        <p:blipFill>
          <a:blip r:embed="rId5"/>
          <a:stretch>
            <a:fillRect/>
          </a:stretch>
        </p:blipFill>
        <p:spPr>
          <a:xfrm>
            <a:off x="2897673" y="166188"/>
            <a:ext cx="3467600" cy="336887"/>
          </a:xfrm>
          <a:prstGeom prst="rect">
            <a:avLst/>
          </a:prstGeom>
          <a:scene3d>
            <a:camera prst="orthographicFront"/>
            <a:lightRig rig="threePt" dir="t"/>
          </a:scene3d>
          <a:sp3d>
            <a:bevelT w="114300" prst="artDeco"/>
          </a:sp3d>
        </p:spPr>
      </p:pic>
      <p:pic>
        <p:nvPicPr>
          <p:cNvPr id="4" name="Imagen 3">
            <a:extLst>
              <a:ext uri="{FF2B5EF4-FFF2-40B4-BE49-F238E27FC236}">
                <a16:creationId xmlns:a16="http://schemas.microsoft.com/office/drawing/2014/main" id="{59020BE9-62A5-199A-5E1B-87B3A9439391}"/>
              </a:ext>
            </a:extLst>
          </p:cNvPr>
          <p:cNvPicPr>
            <a:picLocks noChangeAspect="1"/>
          </p:cNvPicPr>
          <p:nvPr/>
        </p:nvPicPr>
        <p:blipFill>
          <a:blip r:embed="rId6"/>
          <a:stretch>
            <a:fillRect/>
          </a:stretch>
        </p:blipFill>
        <p:spPr>
          <a:xfrm>
            <a:off x="168566" y="259214"/>
            <a:ext cx="853514" cy="243861"/>
          </a:xfrm>
          <a:prstGeom prst="rect">
            <a:avLst/>
          </a:prstGeom>
          <a:effectLst>
            <a:glow rad="127000">
              <a:schemeClr val="accent1"/>
            </a:glow>
          </a:effectLst>
        </p:spPr>
      </p:pic>
      <p:pic>
        <p:nvPicPr>
          <p:cNvPr id="13" name="Imagen 12">
            <a:extLst>
              <a:ext uri="{FF2B5EF4-FFF2-40B4-BE49-F238E27FC236}">
                <a16:creationId xmlns:a16="http://schemas.microsoft.com/office/drawing/2014/main" id="{AFD52E31-8DF1-480F-ABD0-1CE3FE64251B}"/>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6950289" y="5054668"/>
            <a:ext cx="2338062" cy="209492"/>
          </a:xfrm>
          <a:prstGeom prst="rect">
            <a:avLst/>
          </a:prstGeom>
          <a:effectLst>
            <a:glow rad="127000">
              <a:schemeClr val="accent1"/>
            </a:glow>
          </a:effectLst>
        </p:spPr>
      </p:pic>
      <p:sp>
        <p:nvSpPr>
          <p:cNvPr id="9" name="CuadroTexto 8">
            <a:extLst>
              <a:ext uri="{FF2B5EF4-FFF2-40B4-BE49-F238E27FC236}">
                <a16:creationId xmlns:a16="http://schemas.microsoft.com/office/drawing/2014/main" id="{CC7DA8D6-46EA-E960-950A-5DEB4B84251D}"/>
              </a:ext>
            </a:extLst>
          </p:cNvPr>
          <p:cNvSpPr txBox="1"/>
          <p:nvPr/>
        </p:nvSpPr>
        <p:spPr>
          <a:xfrm>
            <a:off x="4829185" y="2548229"/>
            <a:ext cx="5647983" cy="169277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6.2. Basic Buoyancy Techniques for Survival</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6.3. Basic Apnea Techniques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6.4. Basic Freeing Techniques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6.5. Basic Water Entry Techniques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6.6. Basic Water Exit Techniques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6.7. Basic Drills in a Shipwreck Situation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8B91AD2E-E6A1-9C5E-2353-EB51178CF8E5}"/>
              </a:ext>
            </a:extLst>
          </p:cNvPr>
          <p:cNvSpPr txBox="1"/>
          <p:nvPr/>
        </p:nvSpPr>
        <p:spPr>
          <a:xfrm>
            <a:off x="777146" y="4700313"/>
            <a:ext cx="896572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Common content of free designation for SIWA Start Course Director (SSCD) specialized instructors</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11" name="4 CuadroTexto">
            <a:extLst>
              <a:ext uri="{FF2B5EF4-FFF2-40B4-BE49-F238E27FC236}">
                <a16:creationId xmlns:a16="http://schemas.microsoft.com/office/drawing/2014/main" id="{28AFCA53-B503-9530-6895-FEDF9B2DABC6}"/>
              </a:ext>
            </a:extLst>
          </p:cNvPr>
          <p:cNvSpPr txBox="1"/>
          <p:nvPr/>
        </p:nvSpPr>
        <p:spPr>
          <a:xfrm>
            <a:off x="2221180" y="429421"/>
            <a:ext cx="4627912" cy="584775"/>
          </a:xfrm>
          <a:prstGeom prst="rect">
            <a:avLst/>
          </a:prstGeom>
          <a:noFill/>
          <a:effectLst>
            <a:glow>
              <a:schemeClr val="accent1">
                <a:alpha val="0"/>
              </a:schemeClr>
            </a:glow>
            <a:outerShdw blurRad="50800" dist="50800" dir="5400000" algn="ctr" rotWithShape="0">
              <a:srgbClr val="000000"/>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C00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3200" b="1" dirty="0">
                <a:solidFill>
                  <a:srgbClr val="FF0000"/>
                </a:solidFill>
                <a:latin typeface="Berlin Sans FB Demi" panose="020E0802020502020306" pitchFamily="34" charset="0"/>
                <a:ea typeface="Microsoft Sans Serif" panose="020B0604020202020204" pitchFamily="34" charset="0"/>
                <a:cs typeface="Times New Roman" panose="02020603050405020304" pitchFamily="18" charset="0"/>
              </a:rPr>
              <a:t>Aquatic survival</a:t>
            </a:r>
            <a:endParaRPr lang="es-ES" sz="3200" dirty="0">
              <a:effectLst/>
              <a:latin typeface="Microsoft Sans Serif" panose="020B0604020202020204" pitchFamily="34" charset="0"/>
              <a:ea typeface="Microsoft Sans Serif" panose="020B0604020202020204" pitchFamily="34" charset="0"/>
            </a:endParaRPr>
          </a:p>
        </p:txBody>
      </p:sp>
      <p:sp>
        <p:nvSpPr>
          <p:cNvPr id="12" name="4 CuadroTexto">
            <a:extLst>
              <a:ext uri="{FF2B5EF4-FFF2-40B4-BE49-F238E27FC236}">
                <a16:creationId xmlns:a16="http://schemas.microsoft.com/office/drawing/2014/main" id="{255BA7F1-6725-A4EE-EDE1-8CB2311D2411}"/>
              </a:ext>
            </a:extLst>
          </p:cNvPr>
          <p:cNvSpPr txBox="1"/>
          <p:nvPr/>
        </p:nvSpPr>
        <p:spPr>
          <a:xfrm>
            <a:off x="-169794" y="886863"/>
            <a:ext cx="9409859" cy="461665"/>
          </a:xfrm>
          <a:prstGeom prst="rect">
            <a:avLst/>
          </a:prstGeom>
          <a:noFill/>
          <a:effectLst>
            <a:glow>
              <a:schemeClr val="accent1">
                <a:alpha val="0"/>
              </a:schemeClr>
            </a:glow>
            <a:outerShdw blurRad="50800" dist="50800" dir="5400000" algn="ctr" rotWithShape="0">
              <a:schemeClr val="accent1"/>
            </a:outerShdw>
            <a:softEdge rad="0"/>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1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Aquatic </a:t>
            </a:r>
            <a:r>
              <a:rPr lang="en-US" sz="2400" b="1" dirty="0">
                <a:solidFill>
                  <a:schemeClr val="bg1"/>
                </a:solidFill>
                <a:latin typeface="Berlin Sans FB Demi" panose="020E0802020502020306" pitchFamily="34" charset="0"/>
                <a:ea typeface="Microsoft Sans Serif" panose="020B0604020202020204" pitchFamily="34" charset="0"/>
                <a:cs typeface="Times New Roman" panose="02020603050405020304" pitchFamily="18" charset="0"/>
              </a:rPr>
              <a:t>S</a:t>
            </a:r>
            <a:r>
              <a:rPr lang="en-US" sz="2400" b="1" kern="1200" dirty="0">
                <a:solidFill>
                  <a:schemeClr val="bg1"/>
                </a:solidFill>
                <a:effectLst/>
                <a:latin typeface="Berlin Sans FB Demi" panose="020E0802020502020306" pitchFamily="34" charset="0"/>
                <a:ea typeface="Microsoft Sans Serif" panose="020B0604020202020204" pitchFamily="34" charset="0"/>
                <a:cs typeface="Times New Roman" panose="02020603050405020304" pitchFamily="18" charset="0"/>
              </a:rPr>
              <a:t>urvival, Maritime Ramson &amp; Rescue</a:t>
            </a:r>
            <a:endParaRPr lang="es-ES" sz="2400" dirty="0">
              <a:solidFill>
                <a:schemeClr val="bg1"/>
              </a:solidFill>
              <a:effectLst/>
              <a:latin typeface="Microsoft Sans Serif" panose="020B0604020202020204" pitchFamily="34" charset="0"/>
              <a:ea typeface="Microsoft Sans Serif" panose="020B0604020202020204" pitchFamily="34" charset="0"/>
            </a:endParaRPr>
          </a:p>
        </p:txBody>
      </p:sp>
      <p:sp>
        <p:nvSpPr>
          <p:cNvPr id="14" name="4 CuadroTexto">
            <a:extLst>
              <a:ext uri="{FF2B5EF4-FFF2-40B4-BE49-F238E27FC236}">
                <a16:creationId xmlns:a16="http://schemas.microsoft.com/office/drawing/2014/main" id="{2BE87DA2-64BF-713B-8283-B84F8841F95F}"/>
              </a:ext>
            </a:extLst>
          </p:cNvPr>
          <p:cNvSpPr txBox="1"/>
          <p:nvPr/>
        </p:nvSpPr>
        <p:spPr>
          <a:xfrm>
            <a:off x="2375502" y="1179690"/>
            <a:ext cx="4511942" cy="1046440"/>
          </a:xfrm>
          <a:prstGeom prst="rect">
            <a:avLst/>
          </a:prstGeom>
          <a:noFill/>
          <a:effectLst>
            <a:glow>
              <a:schemeClr val="accent1"/>
            </a:glow>
          </a:effectLst>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b="1" dirty="0">
                <a:solidFill>
                  <a:srgbClr val="FFFF00"/>
                </a:solidFill>
                <a:latin typeface="Berlin Sans FB Demi" panose="020E0802020502020306" pitchFamily="34" charset="0"/>
                <a:ea typeface="Microsoft Sans Serif" panose="020B0604020202020204" pitchFamily="34" charset="0"/>
                <a:cs typeface="Times New Roman" panose="02020603050405020304" pitchFamily="18" charset="0"/>
              </a:rPr>
              <a:t>adaptation to all aquatic environments</a:t>
            </a:r>
            <a:r>
              <a:rPr lang="en-US"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756070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8B5A5-4865-A201-F557-E38C9757CCE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187C270-1753-80F3-8F90-515EC8944916}"/>
              </a:ext>
            </a:extLst>
          </p:cNvPr>
          <p:cNvPicPr>
            <a:picLocks noChangeAspect="1"/>
          </p:cNvPicPr>
          <p:nvPr/>
        </p:nvPicPr>
        <p:blipFill>
          <a:blip r:embed="rId3"/>
          <a:stretch>
            <a:fillRect/>
          </a:stretch>
        </p:blipFill>
        <p:spPr>
          <a:xfrm>
            <a:off x="0" y="19238"/>
            <a:ext cx="9144000" cy="5124262"/>
          </a:xfrm>
          <a:prstGeom prst="rect">
            <a:avLst/>
          </a:prstGeom>
        </p:spPr>
      </p:pic>
      <p:sp>
        <p:nvSpPr>
          <p:cNvPr id="8" name="CuadroTexto 7">
            <a:extLst>
              <a:ext uri="{FF2B5EF4-FFF2-40B4-BE49-F238E27FC236}">
                <a16:creationId xmlns:a16="http://schemas.microsoft.com/office/drawing/2014/main" id="{96950DB3-9F29-EB2F-B074-0497C9596FF3}"/>
              </a:ext>
            </a:extLst>
          </p:cNvPr>
          <p:cNvSpPr txBox="1"/>
          <p:nvPr/>
        </p:nvSpPr>
        <p:spPr>
          <a:xfrm>
            <a:off x="304036" y="503774"/>
            <a:ext cx="5647983" cy="44627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1.To protect the population, property, environment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and heritage from emergencies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To guarantee a coordinated and effective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response to critical situations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To minimize the consequences of disasters through</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prevention and preparedness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RISK ANALYSIS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Risk Identification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Natural Risks: Floods: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Due to proximity to the dry </a:t>
            </a:r>
            <a:r>
              <a:rPr lang="en-US" sz="1200" b="1" dirty="0">
                <a:solidFill>
                  <a:srgbClr val="D3DC84">
                    <a:lumMod val="40000"/>
                    <a:lumOff val="60000"/>
                  </a:srgbClr>
                </a:solidFill>
                <a:latin typeface="Arial"/>
              </a:rPr>
              <a:t>r</a:t>
            </a:r>
            <a:r>
              <a:rPr kumimoji="0" lang="en-U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iver</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coastal areas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Forest fires: Especially inland and peri-urban areas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Adverse weather phenomena: Storms with rain, wind</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or extreme heat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2.2. Technological Risks: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Urban or industrial fires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Chemical spills (in port or industrial areas)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Traffic accidents on main roads and railways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Anthropogenic Risks: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Social unrest, Terrorism or violent conflicts</a:t>
            </a: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AFD9FA24-E596-4F90-F722-7B9642648BE9}"/>
              </a:ext>
            </a:extLst>
          </p:cNvPr>
          <p:cNvSpPr txBox="1"/>
          <p:nvPr/>
        </p:nvSpPr>
        <p:spPr>
          <a:xfrm>
            <a:off x="4572000" y="326808"/>
            <a:ext cx="4568213" cy="353943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ORGANIZATIONAL STRUCTURE OF THE PLAN</a:t>
            </a:r>
          </a:p>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 Local Emergency Committee</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3.1 Plan Director: Mayor Operational </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3.2. Coordination: Local Police, Civil Protection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and Fire Department</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3.3. Technical Support: Engineers, geographers, meteorologists, and healthcare professionals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3.4. Citizen Collaboration: Neighborhood associations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and trained volunteers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3.5. Activation Levels</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Level 0: Locally controllable situations, without serious impact</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Level 1: Emergencies requiring regional coordination</a:t>
            </a:r>
          </a:p>
          <a:p>
            <a:pPr marR="0" lvl="0" algn="l" defTabSz="914400" rtl="0" eaLnBrk="1" fontAlgn="auto" latinLnBrk="0" hangingPunct="1">
              <a:lnSpc>
                <a:spcPct val="100000"/>
              </a:lnSpc>
              <a:spcBef>
                <a:spcPts val="0"/>
              </a:spcBef>
              <a:spcAft>
                <a:spcPts val="0"/>
              </a:spcAft>
              <a:buClrTx/>
              <a:buSzTx/>
              <a:tabLst/>
              <a:defRPr/>
            </a:pPr>
            <a:r>
              <a:rPr lang="en-US" sz="1200" b="1" dirty="0">
                <a:solidFill>
                  <a:srgbClr val="D3DC84">
                    <a:lumMod val="40000"/>
                    <a:lumOff val="60000"/>
                  </a:srgbClr>
                </a:solidFill>
                <a:latin typeface="Arial"/>
              </a:rPr>
              <a:t>Level 2: Serious emergencies requiring state intervention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6" name="CuadroTexto 5">
            <a:extLst>
              <a:ext uri="{FF2B5EF4-FFF2-40B4-BE49-F238E27FC236}">
                <a16:creationId xmlns:a16="http://schemas.microsoft.com/office/drawing/2014/main" id="{EAAFAF7D-1CA1-70EB-A023-A410D8EFD9DD}"/>
              </a:ext>
            </a:extLst>
          </p:cNvPr>
          <p:cNvSpPr txBox="1"/>
          <p:nvPr/>
        </p:nvSpPr>
        <p:spPr>
          <a:xfrm>
            <a:off x="2186184" y="4771311"/>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4 CuadroTexto">
            <a:extLst>
              <a:ext uri="{FF2B5EF4-FFF2-40B4-BE49-F238E27FC236}">
                <a16:creationId xmlns:a16="http://schemas.microsoft.com/office/drawing/2014/main" id="{3F6F778A-B279-1FCB-74BC-B10C245C126D}"/>
              </a:ext>
            </a:extLst>
          </p:cNvPr>
          <p:cNvSpPr txBox="1"/>
          <p:nvPr/>
        </p:nvSpPr>
        <p:spPr>
          <a:xfrm>
            <a:off x="-162637" y="19238"/>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277173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7D5F9-F5C1-A8F3-5CC0-16EAD7609A9E}"/>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34F1E4B-B3E3-D433-3491-CBD0BD642DB4}"/>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E0688ABC-955F-3DF4-535C-8F30B3A6F395}"/>
              </a:ext>
            </a:extLst>
          </p:cNvPr>
          <p:cNvSpPr txBox="1"/>
          <p:nvPr/>
        </p:nvSpPr>
        <p:spPr>
          <a:xfrm>
            <a:off x="297911" y="702797"/>
            <a:ext cx="4274090"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PREVENTIVE MEASURES (Minimizing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consequences of disasters through prevention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and preparedness)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 Flood Risk Identification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Specific Evacuation Plans for risk zones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(low-lying areas, areas near rivers)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Meeting points and shelters such as sports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centers, health centers, and schools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1.4. Evacuation drills in risk zones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 Forest Fires2.1. Identification of firebreaks and</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evacuation routes2.2. Self-protection training for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residents of housing developments near forested areas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2.3. Increased vigilance during high-risk periods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 Urban Risks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3.1. Evacuation routes for residential buildings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and workplaces, especially industrial areas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3.2. Safety protocols</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1E2243E3-133F-FC21-8BAF-FF11A05C26D0}"/>
              </a:ext>
            </a:extLst>
          </p:cNvPr>
          <p:cNvSpPr txBox="1"/>
          <p:nvPr/>
        </p:nvSpPr>
        <p:spPr>
          <a:xfrm>
            <a:off x="4780771" y="551497"/>
            <a:ext cx="4668644" cy="520142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COMMUNICATION AND ALERTS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 Information Channels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4.1. Citizen Alert: Sirens, mass SMS, local radio,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social media, and digital billboards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4.2. Information Point: Municipal centers located</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 each district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4.3. Communication with the Public</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4.4. Be aware of awareness campaigns on risks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and preventive measures.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4.5. Obtain self-protection manuals distributed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to the public</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SHELTERS AND SAFE ZONES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5.1. Sports centers, such as municipal pavilions,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educational centers, and private schools with</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ample space.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5.2. Underground shelters in urban areas if the risk</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is related to armed conflict.</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6" name="CuadroTexto 5">
            <a:extLst>
              <a:ext uri="{FF2B5EF4-FFF2-40B4-BE49-F238E27FC236}">
                <a16:creationId xmlns:a16="http://schemas.microsoft.com/office/drawing/2014/main" id="{C41A5B01-673C-3A6B-819C-B0181016BD12}"/>
              </a:ext>
            </a:extLst>
          </p:cNvPr>
          <p:cNvSpPr txBox="1"/>
          <p:nvPr/>
        </p:nvSpPr>
        <p:spPr>
          <a:xfrm>
            <a:off x="2007765" y="4660995"/>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4 CuadroTexto">
            <a:extLst>
              <a:ext uri="{FF2B5EF4-FFF2-40B4-BE49-F238E27FC236}">
                <a16:creationId xmlns:a16="http://schemas.microsoft.com/office/drawing/2014/main" id="{4CE9C378-C968-45FB-BE04-0331B2A38352}"/>
              </a:ext>
            </a:extLst>
          </p:cNvPr>
          <p:cNvSpPr txBox="1"/>
          <p:nvPr/>
        </p:nvSpPr>
        <p:spPr>
          <a:xfrm>
            <a:off x="-327103" y="83757"/>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825165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F64B4-F5CD-283A-C4CF-5EB1D3DC7C8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044B1C0A-477C-A8E6-F0D3-01002F232A8C}"/>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9D0DA291-75A9-654F-048B-FFF7B178A01F}"/>
              </a:ext>
            </a:extLst>
          </p:cNvPr>
          <p:cNvSpPr txBox="1"/>
          <p:nvPr/>
        </p:nvSpPr>
        <p:spPr>
          <a:xfrm>
            <a:off x="201268" y="344337"/>
            <a:ext cx="5647983"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EMERGENCY BACKPACKS AND SUPPLIES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 72-hour Emergency Backpack (per 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6.1. Drinking water: 2 liters per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6.2. Non-perishable food: energy bars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canned goods6.3. Flashlight, batteries, and whistle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6.4. Thermal blankets and spare clothing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6.5. Personal documents and cash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6.6. If a secure storage area is available, extra fuel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for the vehicle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MONITORING AND CONTINUOUS IMPROVEMENT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 Quarterly reviews of the plan and updating of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risk maps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7.1. Incident analysis to improve future protocols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7.2. Telecommunications are crucial for coordinating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actions and staying informed during emergencies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7.3. In case of a failure in conventional telephone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lines, it is vital to have alternative systems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specific protocols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D7CBC416-763E-0469-0776-C1CC2990B66E}"/>
              </a:ext>
            </a:extLst>
          </p:cNvPr>
          <p:cNvSpPr txBox="1"/>
          <p:nvPr/>
        </p:nvSpPr>
        <p:spPr>
          <a:xfrm>
            <a:off x="4475356" y="544659"/>
            <a:ext cx="4668644" cy="501675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TELECOMMUNICATIONS IN EMERGENCY SITUATIONS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 Identification of Associated Risks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8.1. Telephone network failure due to:</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8.2 Natural phenomena: storms, floods, or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earthquakes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8.3. Network saturation: in case of a massive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Increase in calls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8.4. Infrastructure damage: fiber optic cable cuts or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affected communication towers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8.5. Cyberattacks that disrupt digital services and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networks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 Alternative Solutions in Case of Failure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9.1 Radio Frequency Networks: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9.2. Use of VHF/UHF portable radios for communication between emergency teams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9.3. Collaboration with organized amateur radio</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operators, such as the National Emergency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Radio Network (REMER)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9.4. Knowledge of the location of repeaters in the are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 to extend coverage in affected zones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7" name="CuadroTexto 6">
            <a:extLst>
              <a:ext uri="{FF2B5EF4-FFF2-40B4-BE49-F238E27FC236}">
                <a16:creationId xmlns:a16="http://schemas.microsoft.com/office/drawing/2014/main" id="{3FC6BABD-2B3B-585A-2F55-19683D71CCAE}"/>
              </a:ext>
            </a:extLst>
          </p:cNvPr>
          <p:cNvSpPr txBox="1"/>
          <p:nvPr/>
        </p:nvSpPr>
        <p:spPr>
          <a:xfrm>
            <a:off x="2089540" y="4788392"/>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11" name="4 CuadroTexto">
            <a:extLst>
              <a:ext uri="{FF2B5EF4-FFF2-40B4-BE49-F238E27FC236}">
                <a16:creationId xmlns:a16="http://schemas.microsoft.com/office/drawing/2014/main" id="{C0690CED-5F7A-7DB8-D5DF-7865ACE26146}"/>
              </a:ext>
            </a:extLst>
          </p:cNvPr>
          <p:cNvSpPr txBox="1"/>
          <p:nvPr/>
        </p:nvSpPr>
        <p:spPr>
          <a:xfrm>
            <a:off x="-327103" y="83757"/>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III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44923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62C55-BF46-DC85-C4ED-28F4A09F78D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BE9BD03-33E3-4A8E-71B7-B94A0E2B962D}"/>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2CCDD8A4-5E19-E9BE-FC8F-EFB32F51FAE4}"/>
              </a:ext>
            </a:extLst>
          </p:cNvPr>
          <p:cNvSpPr txBox="1"/>
          <p:nvPr/>
        </p:nvSpPr>
        <p:spPr>
          <a:xfrm>
            <a:off x="201268" y="147306"/>
            <a:ext cx="4370732" cy="5570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9.5. Satellite Telephony: Satellite telephony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devices for authorities and plan coordinators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Benefits: independence from terrestrial infrastructure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and global coverage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9.6. Satellite Internet: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9.7. Satellite internet terminals (e.g., Starlink)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to maintain access to digital communications and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(only work with clear skies)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9.8. Communications Drones: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Inquire, if possible, about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the use of drones with repeaters to restore temporary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communications in critical areas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9.9. Mesh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9.10. Decentralized networks created with mobile devices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or specific routers to connect response teams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9.11. Manual and Conventional Messaging: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Ultimately, rely on human messengers to transport critical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information between strategic points.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a:t>
            </a:r>
          </a:p>
        </p:txBody>
      </p:sp>
      <p:sp>
        <p:nvSpPr>
          <p:cNvPr id="9" name="CuadroTexto 8">
            <a:extLst>
              <a:ext uri="{FF2B5EF4-FFF2-40B4-BE49-F238E27FC236}">
                <a16:creationId xmlns:a16="http://schemas.microsoft.com/office/drawing/2014/main" id="{2421F230-D2F6-56D6-6631-3A564BE6ECBC}"/>
              </a:ext>
            </a:extLst>
          </p:cNvPr>
          <p:cNvSpPr txBox="1"/>
          <p:nvPr/>
        </p:nvSpPr>
        <p:spPr>
          <a:xfrm>
            <a:off x="4571999" y="525036"/>
            <a:ext cx="4668644" cy="4093428"/>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 Knowledge of Existing Information Channels for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Population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10.1 Local and National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Radio: Official information via radio stations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10.2 Recommendation of portable radios with batteries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or dynamos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10.3 Loudspeakers and Public Address Systems: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10.4 Vehicles equipped with loudspeakers to broadcast instructions in affected areas11. Visual Signaling: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11.1. Use of flags, lights, or luminous signals at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critical points to communicate emergency situations or evacuation routes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 Physical Information Points: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12.1. Municipal centers as meeting points and distribution points for printed information (posters or flyers).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CuadroTexto 3">
            <a:extLst>
              <a:ext uri="{FF2B5EF4-FFF2-40B4-BE49-F238E27FC236}">
                <a16:creationId xmlns:a16="http://schemas.microsoft.com/office/drawing/2014/main" id="{2FD4B590-1F72-6467-B133-2B0F74F46063}"/>
              </a:ext>
            </a:extLst>
          </p:cNvPr>
          <p:cNvSpPr txBox="1"/>
          <p:nvPr/>
        </p:nvSpPr>
        <p:spPr>
          <a:xfrm>
            <a:off x="2089540" y="4719195"/>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5" name="4 CuadroTexto">
            <a:extLst>
              <a:ext uri="{FF2B5EF4-FFF2-40B4-BE49-F238E27FC236}">
                <a16:creationId xmlns:a16="http://schemas.microsoft.com/office/drawing/2014/main" id="{B24CB30B-1CF3-4C14-0021-A68422B48818}"/>
              </a:ext>
            </a:extLst>
          </p:cNvPr>
          <p:cNvSpPr txBox="1"/>
          <p:nvPr/>
        </p:nvSpPr>
        <p:spPr>
          <a:xfrm>
            <a:off x="-327103" y="83757"/>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IV</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026932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B9431-6FDC-A8C7-1CB9-FBFC27F6964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530ECB1-931F-CE83-BBDA-96FF362D7A9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064AD775-17A9-B011-5A1D-F060EC125F76}"/>
              </a:ext>
            </a:extLst>
          </p:cNvPr>
          <p:cNvSpPr txBox="1"/>
          <p:nvPr/>
        </p:nvSpPr>
        <p:spPr>
          <a:xfrm>
            <a:off x="4672634" y="500679"/>
            <a:ext cx="5647983"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TRAINING AND DRILLS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14. Emergency training in the use of radio and satellite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Equipment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14.1. Participation in community workshops on the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of emergency radios and the importance of remaining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calm in the event of a communication outage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14.2. Conducting specific drills to evaluate response times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and the effectiveness of alternative systems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8BA23ED5-F392-B424-0502-D3F448920D56}"/>
              </a:ext>
            </a:extLst>
          </p:cNvPr>
          <p:cNvSpPr txBox="1"/>
          <p:nvPr/>
        </p:nvSpPr>
        <p:spPr>
          <a:xfrm>
            <a:off x="74342" y="496074"/>
            <a:ext cx="4668644" cy="5016758"/>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RECOMMENDED TELECOMMUNICATIONS EQUIPMENT</a:t>
            </a:r>
          </a:p>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 Information on the availability to Authorities and Emergency Services of high-power two-way radios (VHF/UHF) with a range of 10 km or more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13.1. Information on the availability to Authorities and Emergency Services of weatherproof satellite phones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13.2. Information on the availability to Authorities and Emergency Services of drones with signal repeaters and cameras for remote assessment</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13.3. Portable MESH network servers for temporary data coverage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13.2. It is recommended to have AM/FM radios with long-life batteries or solar-powered rechargeable batteries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13.3. It is recommended to have offline applications, such as </a:t>
            </a:r>
            <a:r>
              <a:rPr kumimoji="0" lang="en-US" sz="1200" b="1" i="0" u="none" strike="noStrike" kern="1200" cap="none" spc="0" normalizeH="0" baseline="0" noProof="0" dirty="0" err="1">
                <a:ln>
                  <a:noFill/>
                </a:ln>
                <a:solidFill>
                  <a:srgbClr val="D3DC84">
                    <a:lumMod val="40000"/>
                    <a:lumOff val="60000"/>
                  </a:srgbClr>
                </a:solidFill>
                <a:effectLst/>
                <a:uLnTx/>
                <a:uFillTx/>
                <a:latin typeface="Arial"/>
                <a:ea typeface="+mn-ea"/>
                <a:cs typeface="+mn-cs"/>
              </a:rPr>
              <a:t>FireChat</a:t>
            </a: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(personal MESH networks)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13.4. It is recommended to have mobile phones with external batteries and SMS messaging capabilities in case of low connectivity</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10" name="CuadroTexto 9">
            <a:extLst>
              <a:ext uri="{FF2B5EF4-FFF2-40B4-BE49-F238E27FC236}">
                <a16:creationId xmlns:a16="http://schemas.microsoft.com/office/drawing/2014/main" id="{A2523BB7-772B-A01A-1E63-3117651B977A}"/>
              </a:ext>
            </a:extLst>
          </p:cNvPr>
          <p:cNvSpPr txBox="1"/>
          <p:nvPr/>
        </p:nvSpPr>
        <p:spPr>
          <a:xfrm>
            <a:off x="2089540" y="4788392"/>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2478E240-7B93-D14B-2F94-D1CD181363A7}"/>
              </a:ext>
            </a:extLst>
          </p:cNvPr>
          <p:cNvSpPr txBox="1"/>
          <p:nvPr/>
        </p:nvSpPr>
        <p:spPr>
          <a:xfrm>
            <a:off x="-167541" y="121728"/>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V</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730195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7284-E25D-993C-FB74-A74C64EC8F1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3C58C5E2-FD63-FD76-252C-59FE3E7C726F}"/>
              </a:ext>
            </a:extLst>
          </p:cNvPr>
          <p:cNvPicPr>
            <a:picLocks noChangeAspect="1"/>
          </p:cNvPicPr>
          <p:nvPr/>
        </p:nvPicPr>
        <p:blipFill>
          <a:blip r:embed="rId3"/>
          <a:stretch>
            <a:fillRect/>
          </a:stretch>
        </p:blipFill>
        <p:spPr>
          <a:xfrm>
            <a:off x="0" y="9619"/>
            <a:ext cx="9144000" cy="5124262"/>
          </a:xfrm>
          <a:prstGeom prst="rect">
            <a:avLst/>
          </a:prstGeom>
        </p:spPr>
      </p:pic>
      <p:sp>
        <p:nvSpPr>
          <p:cNvPr id="9" name="CuadroTexto 8">
            <a:extLst>
              <a:ext uri="{FF2B5EF4-FFF2-40B4-BE49-F238E27FC236}">
                <a16:creationId xmlns:a16="http://schemas.microsoft.com/office/drawing/2014/main" id="{AB25DDD9-FBD4-D841-06B4-53746AEE4846}"/>
              </a:ext>
            </a:extLst>
          </p:cNvPr>
          <p:cNvSpPr txBox="1"/>
          <p:nvPr/>
        </p:nvSpPr>
        <p:spPr>
          <a:xfrm>
            <a:off x="111513" y="-192455"/>
            <a:ext cx="1727969" cy="6494085"/>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EQUIPOS </a:t>
            </a: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15. Este es el esquema visual que ilustra un plan de telecomunicaciones para emergencias en la ciudad. En el diagrama se incluyen diversos métodos de comunicación como radios VHF/UHF, teléfonos satelitales, redes MESH, internet por satélite y drones con repetidores de señal. También muestra cómo estos sistemas se interconectan para proporcionar comunicación confiable cuando las líneas telefónicas tradicionales fallan</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3" name="Imagen 2">
            <a:extLst>
              <a:ext uri="{FF2B5EF4-FFF2-40B4-BE49-F238E27FC236}">
                <a16:creationId xmlns:a16="http://schemas.microsoft.com/office/drawing/2014/main" id="{662CFA8F-EE4F-7C73-2BE3-56C706A1823A}"/>
              </a:ext>
            </a:extLst>
          </p:cNvPr>
          <p:cNvPicPr>
            <a:picLocks noChangeAspect="1"/>
          </p:cNvPicPr>
          <p:nvPr/>
        </p:nvPicPr>
        <p:blipFill>
          <a:blip r:embed="rId4"/>
          <a:stretch>
            <a:fillRect/>
          </a:stretch>
        </p:blipFill>
        <p:spPr>
          <a:xfrm>
            <a:off x="1839482" y="413468"/>
            <a:ext cx="7193005" cy="4306433"/>
          </a:xfrm>
          <a:prstGeom prst="rect">
            <a:avLst/>
          </a:prstGeom>
          <a:ln w="88900" cap="sq" cmpd="thickThin">
            <a:solidFill>
              <a:srgbClr val="000000"/>
            </a:solidFill>
            <a:prstDash val="solid"/>
            <a:miter lim="800000"/>
          </a:ln>
          <a:effectLst>
            <a:innerShdw blurRad="76200">
              <a:srgbClr val="000000"/>
            </a:innerShdw>
          </a:effectLst>
        </p:spPr>
      </p:pic>
      <p:sp>
        <p:nvSpPr>
          <p:cNvPr id="6" name="4 CuadroTexto">
            <a:extLst>
              <a:ext uri="{FF2B5EF4-FFF2-40B4-BE49-F238E27FC236}">
                <a16:creationId xmlns:a16="http://schemas.microsoft.com/office/drawing/2014/main" id="{B4C64988-8002-A4B1-A9E4-2BA56226BE8A}"/>
              </a:ext>
            </a:extLst>
          </p:cNvPr>
          <p:cNvSpPr txBox="1"/>
          <p:nvPr/>
        </p:nvSpPr>
        <p:spPr>
          <a:xfrm>
            <a:off x="698810" y="-87229"/>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2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V</a:t>
            </a:r>
            <a:endParaRPr lang="es-ES" sz="22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7" name="CuadroTexto 6">
            <a:extLst>
              <a:ext uri="{FF2B5EF4-FFF2-40B4-BE49-F238E27FC236}">
                <a16:creationId xmlns:a16="http://schemas.microsoft.com/office/drawing/2014/main" id="{7D6034DA-6F40-6669-9A77-9D91BE8EAFC1}"/>
              </a:ext>
            </a:extLst>
          </p:cNvPr>
          <p:cNvSpPr txBox="1"/>
          <p:nvPr/>
        </p:nvSpPr>
        <p:spPr>
          <a:xfrm>
            <a:off x="2784735" y="4783475"/>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1324729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76F94-C04B-2A01-CA94-86C76E6E8A3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D2D7B2C-EA0E-54A7-B4C2-91AC8C7A59A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F42CB0E8-652F-83C0-68E7-AB32E3CD928A}"/>
              </a:ext>
            </a:extLst>
          </p:cNvPr>
          <p:cNvSpPr txBox="1"/>
          <p:nvPr/>
        </p:nvSpPr>
        <p:spPr>
          <a:xfrm>
            <a:off x="4672634" y="389416"/>
            <a:ext cx="5647983" cy="61247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EMERGENCY PLAN UPDATE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 Attention to Regular Publications and Updates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to the Emergency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17.1 Informative Publications: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Weekly or monthly publications detailing the most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relevant aspects of the Emergency Plan (risk zones,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evacuation procedures, use of alternative means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of communication,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17.2. Consultation of new infographics and explanatory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videos to facilitate understanding of the 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Infographics are highly shareable and easy to understand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17.3. Awareness Campaigns: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Hashtags: Create a specific hashtag for the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(e.g., #EmergencyPlan... or #Protection...)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This will make it easier for citizens to follow relevant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information about emergencies and participate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conversations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17.4. Pay attention to the contests and challenges: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Participate through challenges such as “Do you know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how to evacuate your home in case of flooding?”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“Post your emergency kit”</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D3DC84">
                    <a:lumMod val="40000"/>
                    <a:lumOff val="60000"/>
                  </a:srgbClr>
                </a:solidFill>
                <a:latin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DDDB5AE8-4FE5-FC39-2587-D491ACE3554C}"/>
              </a:ext>
            </a:extLst>
          </p:cNvPr>
          <p:cNvSpPr txBox="1"/>
          <p:nvPr/>
        </p:nvSpPr>
        <p:spPr>
          <a:xfrm>
            <a:off x="100463" y="426774"/>
            <a:ext cx="4668644" cy="4462760"/>
          </a:xfrm>
          <a:prstGeom prst="rect">
            <a:avLst/>
          </a:prstGeom>
          <a:noFill/>
        </p:spPr>
        <p:txBody>
          <a:bodyPr wrap="square">
            <a:spAutoFit/>
          </a:bodyPr>
          <a:lstStyle/>
          <a:p>
            <a:pPr>
              <a:defRPr/>
            </a:pPr>
            <a:endParaRPr lang="es-ES" sz="1200" b="1" dirty="0">
              <a:solidFill>
                <a:srgbClr val="D3DC84">
                  <a:lumMod val="40000"/>
                  <a:lumOff val="60000"/>
                </a:srgbClr>
              </a:solidFill>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SOCIAL MEDIA (SM)</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 Awareness of the existence of Institutional Profiles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on Social Media, such as emergency services, local institutions like the City Council, and Civil Protection agencies that have an active presence on platforms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like Facebook, Twitter, Instagram, and YouTube. Official profiles must be verified and easily accessible Recommended platforms: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16.1. X (formerly Twitter): Rapid announcements, alerts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and real-time monitoring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16.2. Facebook: More detailed posts, informational videos, and events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16.3. Instagram: For visual campaigns with</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images and short videos that inform about the emergency plan16.4. YouTube: Publication of educational or </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explanatory videos on how to act in emergencies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4 CuadroTexto">
            <a:extLst>
              <a:ext uri="{FF2B5EF4-FFF2-40B4-BE49-F238E27FC236}">
                <a16:creationId xmlns:a16="http://schemas.microsoft.com/office/drawing/2014/main" id="{AEA74F86-AE0B-B207-BF36-3E5309472626}"/>
              </a:ext>
            </a:extLst>
          </p:cNvPr>
          <p:cNvSpPr txBox="1"/>
          <p:nvPr/>
        </p:nvSpPr>
        <p:spPr>
          <a:xfrm>
            <a:off x="-167541" y="121728"/>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VI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5" name="CuadroTexto 4">
            <a:extLst>
              <a:ext uri="{FF2B5EF4-FFF2-40B4-BE49-F238E27FC236}">
                <a16:creationId xmlns:a16="http://schemas.microsoft.com/office/drawing/2014/main" id="{1D0A080A-5F05-CB55-0AC2-0EB0CDE553E7}"/>
              </a:ext>
            </a:extLst>
          </p:cNvPr>
          <p:cNvSpPr txBox="1"/>
          <p:nvPr/>
        </p:nvSpPr>
        <p:spPr>
          <a:xfrm>
            <a:off x="1989281" y="4716726"/>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199695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C2F5-6FE6-0E48-DBAF-C9482FF0C7DE}"/>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77F54C4-E193-4EBA-3DCD-7699C24A0F28}"/>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11050B2-E984-31D6-7F21-2DDFF92B4A6E}"/>
              </a:ext>
            </a:extLst>
          </p:cNvPr>
          <p:cNvSpPr txBox="1"/>
          <p:nvPr/>
        </p:nvSpPr>
        <p:spPr>
          <a:xfrm>
            <a:off x="82118" y="719999"/>
            <a:ext cx="5647983"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17.5. Reminder Posts: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Remind people of the dates of drills or informational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events through posts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events on Facebook or Instagram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17.6. Watch videos on YouTube or Instagram explaining,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for example, how the alert system works in your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or how to use a satellite phone in case of emergency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INTERACTIVE AND PARTICIPATORY TOOLS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18. Surveys and Questionnaires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18.1. Watch surveys on Twitter or Facebook to assess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knowledge about the emergency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For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"Did you know how to act in case of a flood?“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18.2. Watch quizzes on Instagram Stories to learn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interactively, such as "What to do if there is an explosion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near your house?" and provide quick answers with links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3DC84">
                    <a:lumMod val="40000"/>
                    <a:lumOff val="60000"/>
                  </a:srgbClr>
                </a:solidFill>
                <a:latin typeface="Arial"/>
              </a:rPr>
              <a:t>to resources.</a:t>
            </a: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C0B33011-1A6F-B3D4-EAB9-864488A5F50D}"/>
              </a:ext>
            </a:extLst>
          </p:cNvPr>
          <p:cNvSpPr txBox="1"/>
          <p:nvPr/>
        </p:nvSpPr>
        <p:spPr>
          <a:xfrm>
            <a:off x="4749922" y="719999"/>
            <a:ext cx="4194442" cy="243143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18.3. Live Streaming:</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Attend live sessions on platforms like Instagram, Facebook, and YouTube to explain the Emergency Plan, answer questions, and explain how to prepare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for disasters. Streaming sessions may be scheduled on key dates or after an emergency drill</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18.4. Live Chats and Rapid Response: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18.5. Monitor emergency chats on Facebook Messenger or WhatsApp where you can ask direct questions about the plan. Respond quickly to inquiries about evacuation, safe routes, shelters, and other relevant information.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5" name="4 CuadroTexto">
            <a:extLst>
              <a:ext uri="{FF2B5EF4-FFF2-40B4-BE49-F238E27FC236}">
                <a16:creationId xmlns:a16="http://schemas.microsoft.com/office/drawing/2014/main" id="{805D6FE8-99BE-802B-6173-813972C0BD18}"/>
              </a:ext>
            </a:extLst>
          </p:cNvPr>
          <p:cNvSpPr txBox="1"/>
          <p:nvPr/>
        </p:nvSpPr>
        <p:spPr>
          <a:xfrm>
            <a:off x="-133815" y="117123"/>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VII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6" name="CuadroTexto 5">
            <a:extLst>
              <a:ext uri="{FF2B5EF4-FFF2-40B4-BE49-F238E27FC236}">
                <a16:creationId xmlns:a16="http://schemas.microsoft.com/office/drawing/2014/main" id="{82D85452-8745-9FC5-BBB3-082AA2B946B6}"/>
              </a:ext>
            </a:extLst>
          </p:cNvPr>
          <p:cNvSpPr txBox="1"/>
          <p:nvPr/>
        </p:nvSpPr>
        <p:spPr>
          <a:xfrm>
            <a:off x="2069451" y="4645208"/>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(SSDC)</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132130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EAF84-0837-E5D2-1565-52875265FBA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761D993-5F8F-C5D6-FEEF-EB8838A7393C}"/>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08C26F66-2B94-806A-CFB5-BCFC842CAB1D}"/>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9EB923EC-49CB-6B3A-871A-F09E019465CF}"/>
              </a:ext>
            </a:extLst>
          </p:cNvPr>
          <p:cNvSpPr txBox="1"/>
          <p:nvPr/>
        </p:nvSpPr>
        <p:spPr>
          <a:xfrm>
            <a:off x="280913" y="556598"/>
            <a:ext cx="4194442" cy="464742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REAL-TIME INFORMATION PUBLISHING DURING EMERGENCIES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 When an emergency occurs (e.g., a flood, explosion, or fire), social media should be the primary channel for:</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19.1. Emergency alerts: Use Twitter and Facebook to receive rapid alert messages such as “ALERT! A red alert has been issued for a storm in the northern part of… Avoid leaving your home.”</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19.2 Use messages with hashtags such as #Emergency…or #FloodAlert…to maintain organized tracking of the crisis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19.3 Maps and locations: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19.4 Pay attention to posts of interactive maps or images of affected areas and evacuation points via Facebook and Twitter. On Instagram, you can post images and videos showing the status of affected areas and evacuation routes.</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5" name="CuadroTexto 4">
            <a:extLst>
              <a:ext uri="{FF2B5EF4-FFF2-40B4-BE49-F238E27FC236}">
                <a16:creationId xmlns:a16="http://schemas.microsoft.com/office/drawing/2014/main" id="{28775446-7C65-D93D-D67B-4A59105D4607}"/>
              </a:ext>
            </a:extLst>
          </p:cNvPr>
          <p:cNvSpPr txBox="1"/>
          <p:nvPr/>
        </p:nvSpPr>
        <p:spPr>
          <a:xfrm>
            <a:off x="4756268" y="556598"/>
            <a:ext cx="4194442" cy="360098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19.5. Information on shelter locations: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19.6. Pay attention to the publication of the addresses of shelters and emergency centers, such as designated schools and sports centers, with opening hours and directions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19.7. Contact information:</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19.8. Know the emergency numbers and the availability of emergency services via WhatsApp or Facebook Messenger</a:t>
            </a:r>
          </a:p>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COLLABORATION WITH INFLUENCERS AND MEDIA</a:t>
            </a:r>
          </a:p>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20. Collaboration with local influencers: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20.1. Contact local influencers on platforms like Instagram or TikTok to promote the Emergency Plan, creating content that emphasizes the importance of being prepared. They can post about how to prepare an emergency kit, what to do in case of a flood, etc.</a:t>
            </a: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CuadroTexto 3">
            <a:extLst>
              <a:ext uri="{FF2B5EF4-FFF2-40B4-BE49-F238E27FC236}">
                <a16:creationId xmlns:a16="http://schemas.microsoft.com/office/drawing/2014/main" id="{BEF06F43-C085-FBC4-F2D1-1B2E069EA3A9}"/>
              </a:ext>
            </a:extLst>
          </p:cNvPr>
          <p:cNvSpPr txBox="1"/>
          <p:nvPr/>
        </p:nvSpPr>
        <p:spPr>
          <a:xfrm>
            <a:off x="2069451" y="4645208"/>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6" name="4 CuadroTexto">
            <a:extLst>
              <a:ext uri="{FF2B5EF4-FFF2-40B4-BE49-F238E27FC236}">
                <a16:creationId xmlns:a16="http://schemas.microsoft.com/office/drawing/2014/main" id="{22B843FF-198E-4D28-8AC9-F46B9DBDB7CD}"/>
              </a:ext>
            </a:extLst>
          </p:cNvPr>
          <p:cNvSpPr txBox="1"/>
          <p:nvPr/>
        </p:nvSpPr>
        <p:spPr>
          <a:xfrm>
            <a:off x="-163552" y="84226"/>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VIII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512492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BB91D-577C-70C1-17AE-97FBB400C8D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765F1FE-3F6B-F3EB-115B-243DA327071F}"/>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39F58004-63CC-1EF8-6549-CB874BEDF418}"/>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CuadroTexto 8">
            <a:extLst>
              <a:ext uri="{FF2B5EF4-FFF2-40B4-BE49-F238E27FC236}">
                <a16:creationId xmlns:a16="http://schemas.microsoft.com/office/drawing/2014/main" id="{28D7270D-96A2-2691-DA72-646A81463B9C}"/>
              </a:ext>
            </a:extLst>
          </p:cNvPr>
          <p:cNvSpPr txBox="1"/>
          <p:nvPr/>
        </p:nvSpPr>
        <p:spPr>
          <a:xfrm>
            <a:off x="208268" y="392314"/>
            <a:ext cx="4194442" cy="557075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20.2. Follow the media:</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Follow local radio stations or television channels that broadcast information related to the Emergency Plan through their social media and live broadcasts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20.3. Follow interviews in local media with the Emergency Plan spokesperson and their explanations and actions to be taken in case of disasters</a:t>
            </a:r>
          </a:p>
          <a:p>
            <a:pPr marR="0" lvl="0" algn="l" defTabSz="914400" rtl="0" eaLnBrk="1" fontAlgn="auto" latinLnBrk="0" hangingPunct="1">
              <a:lnSpc>
                <a:spcPct val="100000"/>
              </a:lnSpc>
              <a:spcBef>
                <a:spcPts val="0"/>
              </a:spcBef>
              <a:spcAft>
                <a:spcPts val="0"/>
              </a:spcAft>
              <a:buClrTx/>
              <a:buSzTx/>
              <a:tabLst/>
              <a:defRPr/>
            </a:pPr>
            <a:endPar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CONCLUSION</a:t>
            </a:r>
          </a:p>
          <a:p>
            <a:pPr marR="0" lvl="0" algn="l" defTabSz="914400" rtl="0" eaLnBrk="1" fontAlgn="auto" latinLnBrk="0" hangingPunct="1">
              <a:lnSpc>
                <a:spcPct val="100000"/>
              </a:lnSpc>
              <a:spcBef>
                <a:spcPts val="0"/>
              </a:spcBef>
              <a:spcAft>
                <a:spcPts val="0"/>
              </a:spcAft>
              <a:buClrTx/>
              <a:buSzTx/>
              <a:tabLst/>
              <a:defRPr/>
            </a:pPr>
            <a:endParaRPr lang="en-U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 Reduced response times: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plan optimizes the knowledge of existing emergency teams and available resources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21.1 Minimizing losses: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emergency plan helps prevent material and human damage in case of a crisis (floods, explosions, fires, etc.)</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21.2 Greater efficiency in the use of resources:</a:t>
            </a:r>
          </a:p>
          <a:p>
            <a:pPr marR="0" lvl="0" algn="l" defTabSz="914400" rtl="0" eaLnBrk="1" fontAlgn="auto"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plan makes more effective use of limited resources during an emergency (personnel, infrastructure, communication)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5" name="CuadroTexto 4">
            <a:extLst>
              <a:ext uri="{FF2B5EF4-FFF2-40B4-BE49-F238E27FC236}">
                <a16:creationId xmlns:a16="http://schemas.microsoft.com/office/drawing/2014/main" id="{45928FBA-3967-C98A-3E64-20A4F814CB9D}"/>
              </a:ext>
            </a:extLst>
          </p:cNvPr>
          <p:cNvSpPr txBox="1"/>
          <p:nvPr/>
        </p:nvSpPr>
        <p:spPr>
          <a:xfrm>
            <a:off x="4741292" y="412978"/>
            <a:ext cx="4194442" cy="286232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21.3. Preparedness and Resilience: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plan involves us by ensuring you are informed and trained to act in emergencies, complying with regulations and standards aligned with local and international civil protection and public safety regulations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21.4. Ensuring Our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Implementing the plan can prevent health problems (for example, during an explosion, flood, fire,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21.5. Improved Crisis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The plan strengthens the capacity to manage complex crises and reduces the lack of appropriate action and coordination.</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4" name="CuadroTexto 3">
            <a:extLst>
              <a:ext uri="{FF2B5EF4-FFF2-40B4-BE49-F238E27FC236}">
                <a16:creationId xmlns:a16="http://schemas.microsoft.com/office/drawing/2014/main" id="{640B0107-64E7-23B8-8ADA-031D79F825F8}"/>
              </a:ext>
            </a:extLst>
          </p:cNvPr>
          <p:cNvSpPr txBox="1"/>
          <p:nvPr/>
        </p:nvSpPr>
        <p:spPr>
          <a:xfrm>
            <a:off x="2305489" y="4707520"/>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6" name="4 CuadroTexto">
            <a:extLst>
              <a:ext uri="{FF2B5EF4-FFF2-40B4-BE49-F238E27FC236}">
                <a16:creationId xmlns:a16="http://schemas.microsoft.com/office/drawing/2014/main" id="{F5F60348-60E3-A57B-CA7D-D27DEDFF3363}"/>
              </a:ext>
            </a:extLst>
          </p:cNvPr>
          <p:cNvSpPr txBox="1"/>
          <p:nvPr/>
        </p:nvSpPr>
        <p:spPr>
          <a:xfrm>
            <a:off x="-223763" y="89054"/>
            <a:ext cx="9277815"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GUIDE FOR CREATING AN EMERGENCY PLAN IX</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2248417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A56CF-308F-4DD3-F8BB-38F213A1C62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7F2862A-BEE0-0BF0-4099-0903D2947E5B}"/>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625C79D9-BF59-5551-5B7F-3011B3CAED04}"/>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A9D7490A-1AAC-2C9A-5583-A5FD227331A6}"/>
              </a:ext>
            </a:extLst>
          </p:cNvPr>
          <p:cNvSpPr txBox="1"/>
          <p:nvPr/>
        </p:nvSpPr>
        <p:spPr>
          <a:xfrm>
            <a:off x="-292666" y="41470"/>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EXAMPLES OF INFOGRAPHICS ON FLOOD RISK 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pic>
        <p:nvPicPr>
          <p:cNvPr id="4" name="Imagen 3">
            <a:extLst>
              <a:ext uri="{FF2B5EF4-FFF2-40B4-BE49-F238E27FC236}">
                <a16:creationId xmlns:a16="http://schemas.microsoft.com/office/drawing/2014/main" id="{E825EEA8-9074-0C94-715E-00BC40038143}"/>
              </a:ext>
            </a:extLst>
          </p:cNvPr>
          <p:cNvPicPr>
            <a:picLocks noChangeAspect="1"/>
          </p:cNvPicPr>
          <p:nvPr/>
        </p:nvPicPr>
        <p:blipFill>
          <a:blip r:embed="rId4"/>
          <a:stretch>
            <a:fillRect/>
          </a:stretch>
        </p:blipFill>
        <p:spPr>
          <a:xfrm>
            <a:off x="89948" y="867480"/>
            <a:ext cx="8964104" cy="3828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4 CuadroTexto">
            <a:extLst>
              <a:ext uri="{FF2B5EF4-FFF2-40B4-BE49-F238E27FC236}">
                <a16:creationId xmlns:a16="http://schemas.microsoft.com/office/drawing/2014/main" id="{D171C264-8CB5-3F97-97BF-B411C52EAF87}"/>
              </a:ext>
            </a:extLst>
          </p:cNvPr>
          <p:cNvSpPr txBox="1"/>
          <p:nvPr/>
        </p:nvSpPr>
        <p:spPr>
          <a:xfrm>
            <a:off x="89948" y="798990"/>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0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20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11" name="CuadroTexto 10">
            <a:extLst>
              <a:ext uri="{FF2B5EF4-FFF2-40B4-BE49-F238E27FC236}">
                <a16:creationId xmlns:a16="http://schemas.microsoft.com/office/drawing/2014/main" id="{5C44FB00-B06A-151B-D944-5C1BC3308BD5}"/>
              </a:ext>
            </a:extLst>
          </p:cNvPr>
          <p:cNvSpPr txBox="1"/>
          <p:nvPr/>
        </p:nvSpPr>
        <p:spPr>
          <a:xfrm>
            <a:off x="2054583" y="4761110"/>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12" name="CuadroTexto 11">
            <a:extLst>
              <a:ext uri="{FF2B5EF4-FFF2-40B4-BE49-F238E27FC236}">
                <a16:creationId xmlns:a16="http://schemas.microsoft.com/office/drawing/2014/main" id="{027889A3-2310-A390-E2FE-7DAA058691C2}"/>
              </a:ext>
            </a:extLst>
          </p:cNvPr>
          <p:cNvSpPr txBox="1"/>
          <p:nvPr/>
        </p:nvSpPr>
        <p:spPr>
          <a:xfrm>
            <a:off x="3685684" y="165873"/>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RIVER FLOOD 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2013138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5BA8-DB9F-18C4-A577-4A24DEDCC9A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103B46F-1CE0-47A6-1062-AB868F740A2F}"/>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9DDEAA9-1828-0E16-9ED0-0B654D3AC0C4}"/>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5" name="Imagen 4">
            <a:extLst>
              <a:ext uri="{FF2B5EF4-FFF2-40B4-BE49-F238E27FC236}">
                <a16:creationId xmlns:a16="http://schemas.microsoft.com/office/drawing/2014/main" id="{09E658D1-377D-0C66-9C04-CBC224CAABF5}"/>
              </a:ext>
            </a:extLst>
          </p:cNvPr>
          <p:cNvPicPr>
            <a:picLocks noChangeAspect="1"/>
          </p:cNvPicPr>
          <p:nvPr/>
        </p:nvPicPr>
        <p:blipFill>
          <a:blip r:embed="rId4"/>
          <a:stretch>
            <a:fillRect/>
          </a:stretch>
        </p:blipFill>
        <p:spPr>
          <a:xfrm>
            <a:off x="89948" y="860444"/>
            <a:ext cx="8964104" cy="3843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uadroTexto 3">
            <a:extLst>
              <a:ext uri="{FF2B5EF4-FFF2-40B4-BE49-F238E27FC236}">
                <a16:creationId xmlns:a16="http://schemas.microsoft.com/office/drawing/2014/main" id="{F65D3186-0268-1DA9-28AC-A8019EE32F41}"/>
              </a:ext>
            </a:extLst>
          </p:cNvPr>
          <p:cNvSpPr txBox="1"/>
          <p:nvPr/>
        </p:nvSpPr>
        <p:spPr>
          <a:xfrm>
            <a:off x="2062016" y="4748144"/>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CuadroTexto 6">
            <a:extLst>
              <a:ext uri="{FF2B5EF4-FFF2-40B4-BE49-F238E27FC236}">
                <a16:creationId xmlns:a16="http://schemas.microsoft.com/office/drawing/2014/main" id="{EE7BA8D8-A98B-DD94-2052-D176E47AD7B4}"/>
              </a:ext>
            </a:extLst>
          </p:cNvPr>
          <p:cNvSpPr txBox="1"/>
          <p:nvPr/>
        </p:nvSpPr>
        <p:spPr>
          <a:xfrm>
            <a:off x="3562290" y="147095"/>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RIVER FLOOD II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094D8C2B-40C5-4DF3-1B00-188C64476CD6}"/>
              </a:ext>
            </a:extLst>
          </p:cNvPr>
          <p:cNvSpPr txBox="1"/>
          <p:nvPr/>
        </p:nvSpPr>
        <p:spPr>
          <a:xfrm>
            <a:off x="-382614" y="38059"/>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EXAMPLES OF INFOGRAPHICS ON FLOOD RISK 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26758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9AA65-FDDC-85CB-739D-BB8137E17D3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3875D12-564F-2EB1-A747-1D77E8BAD68B}"/>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8EBB63EA-7F75-552D-8ABC-1F896EA4999B}"/>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4" name="Imagen 3">
            <a:extLst>
              <a:ext uri="{FF2B5EF4-FFF2-40B4-BE49-F238E27FC236}">
                <a16:creationId xmlns:a16="http://schemas.microsoft.com/office/drawing/2014/main" id="{C73B5AA5-9830-BB90-03E7-D68C6AA9BB3D}"/>
              </a:ext>
            </a:extLst>
          </p:cNvPr>
          <p:cNvPicPr>
            <a:picLocks noChangeAspect="1"/>
          </p:cNvPicPr>
          <p:nvPr/>
        </p:nvPicPr>
        <p:blipFill>
          <a:blip r:embed="rId4"/>
          <a:stretch>
            <a:fillRect/>
          </a:stretch>
        </p:blipFill>
        <p:spPr>
          <a:xfrm>
            <a:off x="89948" y="880854"/>
            <a:ext cx="8964104" cy="3835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61BA6CF7-A30B-581A-EC17-DFA44730C125}"/>
              </a:ext>
            </a:extLst>
          </p:cNvPr>
          <p:cNvSpPr txBox="1"/>
          <p:nvPr/>
        </p:nvSpPr>
        <p:spPr>
          <a:xfrm>
            <a:off x="2076885" y="4786478"/>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4 CuadroTexto">
            <a:extLst>
              <a:ext uri="{FF2B5EF4-FFF2-40B4-BE49-F238E27FC236}">
                <a16:creationId xmlns:a16="http://schemas.microsoft.com/office/drawing/2014/main" id="{49E64641-D3C2-EBF0-B6E8-28AF55F0CA5A}"/>
              </a:ext>
            </a:extLst>
          </p:cNvPr>
          <p:cNvSpPr txBox="1"/>
          <p:nvPr/>
        </p:nvSpPr>
        <p:spPr>
          <a:xfrm>
            <a:off x="-233932" y="80023"/>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EXAMPLES OF INFOGRAPHICS ON FLOOD RISK III</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9" name="CuadroTexto 8">
            <a:extLst>
              <a:ext uri="{FF2B5EF4-FFF2-40B4-BE49-F238E27FC236}">
                <a16:creationId xmlns:a16="http://schemas.microsoft.com/office/drawing/2014/main" id="{49B06BA2-E6F9-5BD2-FE30-BDE0AF17857F}"/>
              </a:ext>
            </a:extLst>
          </p:cNvPr>
          <p:cNvSpPr txBox="1"/>
          <p:nvPr/>
        </p:nvSpPr>
        <p:spPr>
          <a:xfrm>
            <a:off x="3730658" y="176558"/>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RIVER FLOOD III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Tree>
    <p:extLst>
      <p:ext uri="{BB962C8B-B14F-4D97-AF65-F5344CB8AC3E}">
        <p14:creationId xmlns:p14="http://schemas.microsoft.com/office/powerpoint/2010/main" val="1625282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3CCED-2ED2-66E4-4EFE-CC1471A3156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EB9B4DB-9F15-0728-63A3-9F250BCC61C0}"/>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77BCFECA-E964-9430-F4AF-27FC14C14B6D}"/>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4" name="Imagen 3">
            <a:extLst>
              <a:ext uri="{FF2B5EF4-FFF2-40B4-BE49-F238E27FC236}">
                <a16:creationId xmlns:a16="http://schemas.microsoft.com/office/drawing/2014/main" id="{412CC654-BF4C-4FC1-80C7-6BDF50674597}"/>
              </a:ext>
            </a:extLst>
          </p:cNvPr>
          <p:cNvPicPr>
            <a:picLocks noChangeAspect="1"/>
          </p:cNvPicPr>
          <p:nvPr/>
        </p:nvPicPr>
        <p:blipFill>
          <a:blip r:embed="rId4"/>
          <a:stretch>
            <a:fillRect/>
          </a:stretch>
        </p:blipFill>
        <p:spPr>
          <a:xfrm>
            <a:off x="82742" y="911153"/>
            <a:ext cx="8978515" cy="3819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3DF08A5C-C84A-C855-8440-526740ACCE9B}"/>
              </a:ext>
            </a:extLst>
          </p:cNvPr>
          <p:cNvSpPr txBox="1"/>
          <p:nvPr/>
        </p:nvSpPr>
        <p:spPr>
          <a:xfrm>
            <a:off x="2069451" y="4793965"/>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CuadroTexto 6">
            <a:extLst>
              <a:ext uri="{FF2B5EF4-FFF2-40B4-BE49-F238E27FC236}">
                <a16:creationId xmlns:a16="http://schemas.microsoft.com/office/drawing/2014/main" id="{FFC5A2C9-4B92-390B-82E5-5BD6E398B556}"/>
              </a:ext>
            </a:extLst>
          </p:cNvPr>
          <p:cNvSpPr txBox="1"/>
          <p:nvPr/>
        </p:nvSpPr>
        <p:spPr>
          <a:xfrm>
            <a:off x="3723452" y="176558"/>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rPr>
              <a:t> RIVER FLOOD IV </a:t>
            </a: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9" name="4 CuadroTexto">
            <a:extLst>
              <a:ext uri="{FF2B5EF4-FFF2-40B4-BE49-F238E27FC236}">
                <a16:creationId xmlns:a16="http://schemas.microsoft.com/office/drawing/2014/main" id="{AEECDFD1-BB5B-76C7-9703-C1CEAC8DE381}"/>
              </a:ext>
            </a:extLst>
          </p:cNvPr>
          <p:cNvSpPr txBox="1"/>
          <p:nvPr/>
        </p:nvSpPr>
        <p:spPr>
          <a:xfrm>
            <a:off x="-146334" y="51414"/>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EXAMPLES OF INFOGRAPHICS ON FLOOD RISK IV</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1504793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C797D-414E-DEAF-BC62-10C35F40022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644E843-78CD-4345-C969-8BC0D31F994C}"/>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4F4F00BF-DF05-280A-5E58-0487CD2B6D09}"/>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6" name="CuadroTexto 5">
            <a:extLst>
              <a:ext uri="{FF2B5EF4-FFF2-40B4-BE49-F238E27FC236}">
                <a16:creationId xmlns:a16="http://schemas.microsoft.com/office/drawing/2014/main" id="{D9F4BF6D-9D7D-9751-2EE3-AB409018D411}"/>
              </a:ext>
            </a:extLst>
          </p:cNvPr>
          <p:cNvSpPr txBox="1"/>
          <p:nvPr/>
        </p:nvSpPr>
        <p:spPr>
          <a:xfrm>
            <a:off x="3640710" y="138499"/>
            <a:ext cx="4194442" cy="261610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s-ES" sz="1200" b="1" dirty="0">
              <a:solidFill>
                <a:srgbClr val="D3DC84">
                  <a:lumMod val="40000"/>
                  <a:lumOff val="60000"/>
                </a:srgb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es-ES" sz="1200" b="1" dirty="0">
                <a:solidFill>
                  <a:srgbClr val="D3DC84">
                    <a:lumMod val="40000"/>
                    <a:lumOff val="60000"/>
                  </a:srgbClr>
                </a:solidFill>
                <a:latin typeface="Arial"/>
              </a:rPr>
              <a:t>MARINE FLOOD</a:t>
            </a: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pic>
        <p:nvPicPr>
          <p:cNvPr id="5" name="Imagen 4">
            <a:extLst>
              <a:ext uri="{FF2B5EF4-FFF2-40B4-BE49-F238E27FC236}">
                <a16:creationId xmlns:a16="http://schemas.microsoft.com/office/drawing/2014/main" id="{1ED446FF-3AB7-47FA-676E-9A259B0FEFAC}"/>
              </a:ext>
            </a:extLst>
          </p:cNvPr>
          <p:cNvPicPr>
            <a:picLocks noChangeAspect="1"/>
          </p:cNvPicPr>
          <p:nvPr/>
        </p:nvPicPr>
        <p:blipFill>
          <a:blip r:embed="rId4"/>
          <a:stretch>
            <a:fillRect/>
          </a:stretch>
        </p:blipFill>
        <p:spPr>
          <a:xfrm>
            <a:off x="89948" y="898497"/>
            <a:ext cx="8964104" cy="3842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uadroTexto 3">
            <a:extLst>
              <a:ext uri="{FF2B5EF4-FFF2-40B4-BE49-F238E27FC236}">
                <a16:creationId xmlns:a16="http://schemas.microsoft.com/office/drawing/2014/main" id="{6E742758-B82B-BE66-5306-EBA0FA0B4507}"/>
              </a:ext>
            </a:extLst>
          </p:cNvPr>
          <p:cNvSpPr txBox="1"/>
          <p:nvPr/>
        </p:nvSpPr>
        <p:spPr>
          <a:xfrm>
            <a:off x="2099187" y="4798821"/>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
        <p:nvSpPr>
          <p:cNvPr id="7" name="4 CuadroTexto">
            <a:extLst>
              <a:ext uri="{FF2B5EF4-FFF2-40B4-BE49-F238E27FC236}">
                <a16:creationId xmlns:a16="http://schemas.microsoft.com/office/drawing/2014/main" id="{C28A454B-62C3-19FF-7487-06EA3757FFAD}"/>
              </a:ext>
            </a:extLst>
          </p:cNvPr>
          <p:cNvSpPr txBox="1"/>
          <p:nvPr/>
        </p:nvSpPr>
        <p:spPr>
          <a:xfrm>
            <a:off x="-292666" y="45086"/>
            <a:ext cx="9436666" cy="1446550"/>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4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EXAMPLES OF INFOGRAPHICS ON FLOOD RISK V</a:t>
            </a:r>
            <a:endParaRPr lang="es-ES" sz="24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Tree>
    <p:extLst>
      <p:ext uri="{BB962C8B-B14F-4D97-AF65-F5344CB8AC3E}">
        <p14:creationId xmlns:p14="http://schemas.microsoft.com/office/powerpoint/2010/main" val="701497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F9FCE-15A5-F147-AF30-A1369D43979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BD66C74-11F0-DCC1-12C1-F82EF86B6C51}"/>
              </a:ext>
            </a:extLst>
          </p:cNvPr>
          <p:cNvPicPr>
            <a:picLocks noChangeAspect="1"/>
          </p:cNvPicPr>
          <p:nvPr/>
        </p:nvPicPr>
        <p:blipFill>
          <a:blip r:embed="rId3"/>
          <a:stretch>
            <a:fillRect/>
          </a:stretch>
        </p:blipFill>
        <p:spPr>
          <a:xfrm>
            <a:off x="0" y="9619"/>
            <a:ext cx="9144000" cy="5124262"/>
          </a:xfrm>
          <a:prstGeom prst="rect">
            <a:avLst/>
          </a:prstGeom>
        </p:spPr>
      </p:pic>
      <p:sp>
        <p:nvSpPr>
          <p:cNvPr id="8" name="CuadroTexto 7">
            <a:extLst>
              <a:ext uri="{FF2B5EF4-FFF2-40B4-BE49-F238E27FC236}">
                <a16:creationId xmlns:a16="http://schemas.microsoft.com/office/drawing/2014/main" id="{13B411CB-0E31-CFD0-6F27-B6FFB46FBB5A}"/>
              </a:ext>
            </a:extLst>
          </p:cNvPr>
          <p:cNvSpPr txBox="1"/>
          <p:nvPr/>
        </p:nvSpPr>
        <p:spPr>
          <a:xfrm>
            <a:off x="89948" y="638224"/>
            <a:ext cx="5647983"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D3DC84">
                  <a:lumMod val="40000"/>
                  <a:lumOff val="60000"/>
                </a:srgb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D3DC84">
                  <a:lumMod val="40000"/>
                  <a:lumOff val="60000"/>
                </a:srgbClr>
              </a:solidFill>
              <a:effectLst/>
              <a:uLnTx/>
              <a:uFillTx/>
              <a:latin typeface="Arial"/>
              <a:ea typeface="+mn-ea"/>
              <a:cs typeface="+mn-cs"/>
            </a:endParaRPr>
          </a:p>
        </p:txBody>
      </p:sp>
      <p:sp>
        <p:nvSpPr>
          <p:cNvPr id="3" name="4 CuadroTexto">
            <a:extLst>
              <a:ext uri="{FF2B5EF4-FFF2-40B4-BE49-F238E27FC236}">
                <a16:creationId xmlns:a16="http://schemas.microsoft.com/office/drawing/2014/main" id="{5206C62A-D8AA-5A47-EEE9-43BD2A26CF27}"/>
              </a:ext>
            </a:extLst>
          </p:cNvPr>
          <p:cNvSpPr txBox="1"/>
          <p:nvPr/>
        </p:nvSpPr>
        <p:spPr>
          <a:xfrm>
            <a:off x="-292666" y="103752"/>
            <a:ext cx="9436666" cy="1477328"/>
          </a:xfrm>
          <a:prstGeom prst="rect">
            <a:avLst/>
          </a:prstGeom>
          <a:noFill/>
        </p:spPr>
        <p:txBody>
          <a:bodyPr wrap="square" rtlCol="0">
            <a:spAutoFit/>
            <a:scene3d>
              <a:camera prst="orthographicFront"/>
              <a:lightRig rig="freezing" dir="t"/>
            </a:scene3d>
            <a:sp3d extrusionH="57150" prstMaterial="metal">
              <a:bevelT w="381000" h="381000"/>
              <a:bevelB w="381000" h="381000"/>
            </a:sp3d>
          </a:bodyPr>
          <a:lstStyle/>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r>
              <a:rPr lang="en-US" sz="2800" b="1" dirty="0">
                <a:solidFill>
                  <a:srgbClr val="FFC000"/>
                </a:solidFill>
                <a:latin typeface="Berlin Sans FB Demi" panose="020E0802020502020306" pitchFamily="34" charset="0"/>
                <a:ea typeface="Microsoft Sans Serif" panose="020B0604020202020204" pitchFamily="34" charset="0"/>
                <a:cs typeface="Times New Roman" panose="02020603050405020304" pitchFamily="18" charset="0"/>
              </a:rPr>
              <a:t>SAMPLE DOWNLOADABLE RISK MAP (XLSX)</a:t>
            </a:r>
            <a:endParaRPr lang="es-ES" sz="28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2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a:p>
            <a:pPr algn="ctr">
              <a:buNone/>
            </a:pPr>
            <a:r>
              <a:rPr lang="en-US" sz="3600" b="1" kern="1200" dirty="0">
                <a:solidFill>
                  <a:srgbClr val="FFC000"/>
                </a:solidFill>
                <a:effectLst/>
                <a:latin typeface="Berlin Sans FB Demi" panose="020E0802020502020306" pitchFamily="34" charset="0"/>
                <a:ea typeface="Microsoft Sans Serif" panose="020B0604020202020204" pitchFamily="34" charset="0"/>
                <a:cs typeface="Times New Roman" panose="02020603050405020304" pitchFamily="18" charset="0"/>
              </a:rPr>
              <a:t>    </a:t>
            </a:r>
            <a:endParaRPr lang="es-ES" sz="1100" dirty="0">
              <a:solidFill>
                <a:srgbClr val="FFC000"/>
              </a:solidFill>
              <a:effectLst/>
              <a:latin typeface="Microsoft Sans Serif" panose="020B0604020202020204" pitchFamily="34" charset="0"/>
              <a:ea typeface="Microsoft Sans Serif" panose="020B0604020202020204" pitchFamily="34" charset="0"/>
            </a:endParaRPr>
          </a:p>
        </p:txBody>
      </p:sp>
      <p:sp>
        <p:nvSpPr>
          <p:cNvPr id="7" name="CuadroTexto 6">
            <a:extLst>
              <a:ext uri="{FF2B5EF4-FFF2-40B4-BE49-F238E27FC236}">
                <a16:creationId xmlns:a16="http://schemas.microsoft.com/office/drawing/2014/main" id="{B9FB118D-D93C-4B22-039B-7B43CA2FA91C}"/>
              </a:ext>
            </a:extLst>
          </p:cNvPr>
          <p:cNvSpPr txBox="1"/>
          <p:nvPr/>
        </p:nvSpPr>
        <p:spPr>
          <a:xfrm>
            <a:off x="2238922" y="757705"/>
            <a:ext cx="5202044" cy="369332"/>
          </a:xfrm>
          <a:prstGeom prst="rect">
            <a:avLst/>
          </a:prstGeom>
          <a:noFill/>
        </p:spPr>
        <p:txBody>
          <a:bodyPr wrap="square">
            <a:spAutoFit/>
          </a:bodyPr>
          <a:lstStyle/>
          <a:p>
            <a:r>
              <a:rPr lang="es-ES" b="1" dirty="0">
                <a:hlinkClick r:id="rId4"/>
              </a:rPr>
              <a:t>Mapa de riesgos SIWA Start Instructor (1).xlsx</a:t>
            </a:r>
            <a:endParaRPr lang="es-ES" b="1" dirty="0"/>
          </a:p>
        </p:txBody>
      </p:sp>
      <p:pic>
        <p:nvPicPr>
          <p:cNvPr id="11" name="Imagen 10" descr="Tabla&#10;&#10;El contenido generado por IA puede ser incorrecto.">
            <a:extLst>
              <a:ext uri="{FF2B5EF4-FFF2-40B4-BE49-F238E27FC236}">
                <a16:creationId xmlns:a16="http://schemas.microsoft.com/office/drawing/2014/main" id="{6350A694-C8B5-597E-DE0F-BC6646B9F9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618" y="1261005"/>
            <a:ext cx="4081346" cy="1723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10C5B762-EEB5-562E-5BC9-A1C2A1B481DE}"/>
              </a:ext>
            </a:extLst>
          </p:cNvPr>
          <p:cNvSpPr txBox="1"/>
          <p:nvPr/>
        </p:nvSpPr>
        <p:spPr>
          <a:xfrm>
            <a:off x="1603864" y="774956"/>
            <a:ext cx="781130" cy="369332"/>
          </a:xfrm>
          <a:prstGeom prst="rect">
            <a:avLst/>
          </a:prstGeom>
          <a:noFill/>
        </p:spPr>
        <p:txBody>
          <a:bodyPr wrap="square">
            <a:spAutoFit/>
          </a:bodyPr>
          <a:lstStyle/>
          <a:p>
            <a:r>
              <a:rPr lang="es-ES" sz="1800" b="1" dirty="0">
                <a:solidFill>
                  <a:srgbClr val="D3DC84">
                    <a:lumMod val="40000"/>
                    <a:lumOff val="60000"/>
                  </a:srgbClr>
                </a:solidFill>
              </a:rPr>
              <a:t>Link:</a:t>
            </a:r>
            <a:endParaRPr lang="es-ES" dirty="0"/>
          </a:p>
        </p:txBody>
      </p:sp>
      <p:pic>
        <p:nvPicPr>
          <p:cNvPr id="9" name="Imagen 8" descr="Gráfico&#10;&#10;El contenido generado por IA puede ser incorrecto.">
            <a:extLst>
              <a:ext uri="{FF2B5EF4-FFF2-40B4-BE49-F238E27FC236}">
                <a16:creationId xmlns:a16="http://schemas.microsoft.com/office/drawing/2014/main" id="{600C4CE7-A90B-9860-526C-640580182D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2634" y="1246518"/>
            <a:ext cx="4081346" cy="1704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descr="Interfaz de usuario gráfica, Texto, Aplicación&#10;&#10;El contenido generado por IA puede ser incorrecto.">
            <a:extLst>
              <a:ext uri="{FF2B5EF4-FFF2-40B4-BE49-F238E27FC236}">
                <a16:creationId xmlns:a16="http://schemas.microsoft.com/office/drawing/2014/main" id="{66B164AC-F422-056A-95E6-A9BCF052A6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59983" y="3083880"/>
            <a:ext cx="4081345" cy="1704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uadroTexto 3">
            <a:extLst>
              <a:ext uri="{FF2B5EF4-FFF2-40B4-BE49-F238E27FC236}">
                <a16:creationId xmlns:a16="http://schemas.microsoft.com/office/drawing/2014/main" id="{F681AB29-7417-34A9-B4AA-7146AF3895FB}"/>
              </a:ext>
            </a:extLst>
          </p:cNvPr>
          <p:cNvSpPr txBox="1"/>
          <p:nvPr/>
        </p:nvSpPr>
        <p:spPr>
          <a:xfrm>
            <a:off x="1994429" y="4822637"/>
            <a:ext cx="589473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a:ea typeface="+mn-ea"/>
                <a:cs typeface="+mn-cs"/>
              </a:rPr>
              <a:t>* Content supervised by the SIWA Start Course Director (SSCD)</a:t>
            </a:r>
            <a:endParaRPr kumimoji="0" lang="es-ES" sz="1200" b="1" i="0" u="none" strike="noStrike" kern="1200" cap="none" spc="0" normalizeH="0" baseline="0" noProof="0" dirty="0">
              <a:ln>
                <a:noFill/>
              </a:ln>
              <a:solidFill>
                <a:srgbClr val="FFFF00"/>
              </a:solidFill>
              <a:effectLst/>
              <a:uLnTx/>
              <a:uFillTx/>
              <a:latin typeface="Arial"/>
              <a:ea typeface="+mn-ea"/>
              <a:cs typeface="+mn-cs"/>
            </a:endParaRPr>
          </a:p>
        </p:txBody>
      </p:sp>
    </p:spTree>
    <p:extLst>
      <p:ext uri="{BB962C8B-B14F-4D97-AF65-F5344CB8AC3E}">
        <p14:creationId xmlns:p14="http://schemas.microsoft.com/office/powerpoint/2010/main" val="2976841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EB50-25E6-A648-F1CE-097E2989EAFB}"/>
            </a:ext>
          </a:extLst>
        </p:cNvPr>
        <p:cNvGrpSpPr/>
        <p:nvPr/>
      </p:nvGrpSpPr>
      <p:grpSpPr>
        <a:xfrm>
          <a:off x="0" y="0"/>
          <a:ext cx="0" cy="0"/>
          <a:chOff x="0" y="0"/>
          <a:chExt cx="0" cy="0"/>
        </a:xfrm>
      </p:grpSpPr>
      <p:pic>
        <p:nvPicPr>
          <p:cNvPr id="79" name="Google Shape;146;p27">
            <a:extLst>
              <a:ext uri="{FF2B5EF4-FFF2-40B4-BE49-F238E27FC236}">
                <a16:creationId xmlns:a16="http://schemas.microsoft.com/office/drawing/2014/main" id="{0BD619A1-F0A6-013E-ECFE-31202DBAF987}"/>
              </a:ext>
            </a:extLst>
          </p:cNvPr>
          <p:cNvPicPr/>
          <p:nvPr/>
        </p:nvPicPr>
        <p:blipFill>
          <a:blip r:embed="rId3">
            <a:alphaModFix amt="49000"/>
          </a:blip>
          <a:srcRect t="59" b="51"/>
          <a:stretch/>
        </p:blipFill>
        <p:spPr>
          <a:xfrm>
            <a:off x="-62682" y="-4213"/>
            <a:ext cx="9203113" cy="5143500"/>
          </a:xfrm>
          <a:prstGeom prst="rect">
            <a:avLst/>
          </a:prstGeom>
          <a:noFill/>
          <a:ln w="0">
            <a:noFill/>
          </a:ln>
          <a:effectLst>
            <a:softEdge rad="228600"/>
          </a:effectLst>
          <a:scene3d>
            <a:camera prst="orthographicFront"/>
            <a:lightRig rig="threePt" dir="t"/>
          </a:scene3d>
          <a:sp3d>
            <a:bevelT/>
          </a:sp3d>
        </p:spPr>
      </p:pic>
      <p:pic>
        <p:nvPicPr>
          <p:cNvPr id="2" name="Imagen 1">
            <a:extLst>
              <a:ext uri="{FF2B5EF4-FFF2-40B4-BE49-F238E27FC236}">
                <a16:creationId xmlns:a16="http://schemas.microsoft.com/office/drawing/2014/main" id="{F7823E70-49E7-1FF8-CB27-478F5FEE99D2}"/>
              </a:ext>
            </a:extLst>
          </p:cNvPr>
          <p:cNvPicPr>
            <a:picLocks noChangeAspect="1"/>
          </p:cNvPicPr>
          <p:nvPr/>
        </p:nvPicPr>
        <p:blipFill>
          <a:blip r:embed="rId4"/>
          <a:stretch>
            <a:fillRect/>
          </a:stretch>
        </p:blipFill>
        <p:spPr>
          <a:xfrm>
            <a:off x="3625136" y="87494"/>
            <a:ext cx="1400838" cy="844580"/>
          </a:xfrm>
          <a:prstGeom prst="rect">
            <a:avLst/>
          </a:prstGeom>
        </p:spPr>
      </p:pic>
      <p:pic>
        <p:nvPicPr>
          <p:cNvPr id="3" name="Imagen 2">
            <a:extLst>
              <a:ext uri="{FF2B5EF4-FFF2-40B4-BE49-F238E27FC236}">
                <a16:creationId xmlns:a16="http://schemas.microsoft.com/office/drawing/2014/main" id="{6B39FAFB-1B25-9B02-15FA-53EBECCC47EE}"/>
              </a:ext>
            </a:extLst>
          </p:cNvPr>
          <p:cNvPicPr>
            <a:picLocks noChangeAspect="1"/>
          </p:cNvPicPr>
          <p:nvPr/>
        </p:nvPicPr>
        <p:blipFill>
          <a:blip r:embed="rId5"/>
          <a:stretch>
            <a:fillRect/>
          </a:stretch>
        </p:blipFill>
        <p:spPr>
          <a:xfrm>
            <a:off x="2399874" y="929423"/>
            <a:ext cx="3994484" cy="188716"/>
          </a:xfrm>
          <a:prstGeom prst="rect">
            <a:avLst/>
          </a:prstGeom>
        </p:spPr>
      </p:pic>
      <p:pic>
        <p:nvPicPr>
          <p:cNvPr id="20" name="Imagen 19">
            <a:extLst>
              <a:ext uri="{FF2B5EF4-FFF2-40B4-BE49-F238E27FC236}">
                <a16:creationId xmlns:a16="http://schemas.microsoft.com/office/drawing/2014/main" id="{7609E1A1-4312-381D-334F-61D56DF76693}"/>
              </a:ext>
            </a:extLst>
          </p:cNvPr>
          <p:cNvPicPr>
            <a:picLocks noChangeAspect="1"/>
          </p:cNvPicPr>
          <p:nvPr/>
        </p:nvPicPr>
        <p:blipFill>
          <a:blip r:embed="rId6"/>
          <a:stretch>
            <a:fillRect/>
          </a:stretch>
        </p:blipFill>
        <p:spPr>
          <a:xfrm>
            <a:off x="669073" y="3719869"/>
            <a:ext cx="654333" cy="651945"/>
          </a:xfrm>
          <a:prstGeom prst="rect">
            <a:avLst/>
          </a:prstGeom>
        </p:spPr>
      </p:pic>
      <p:sp>
        <p:nvSpPr>
          <p:cNvPr id="21" name="52 Rectángulo">
            <a:extLst>
              <a:ext uri="{FF2B5EF4-FFF2-40B4-BE49-F238E27FC236}">
                <a16:creationId xmlns:a16="http://schemas.microsoft.com/office/drawing/2014/main" id="{5AEE9330-8AD6-1ACA-4BD5-EF3EEFC3CAF5}"/>
              </a:ext>
            </a:extLst>
          </p:cNvPr>
          <p:cNvSpPr/>
          <p:nvPr/>
        </p:nvSpPr>
        <p:spPr bwMode="auto">
          <a:xfrm>
            <a:off x="-88005" y="4379289"/>
            <a:ext cx="2161583"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LLC LI 7000015171</a:t>
            </a:r>
            <a:endParaRPr lang="es-ES" sz="800" dirty="0">
              <a:solidFill>
                <a:srgbClr val="FFFF00"/>
              </a:solidFill>
              <a:cs typeface="Arial" panose="020B0604020202020204" pitchFamily="34" charset="0"/>
            </a:endParaRPr>
          </a:p>
          <a:p>
            <a:pPr algn="ctr" defTabSz="2084035"/>
            <a:r>
              <a:rPr lang="en-US" sz="800" dirty="0">
                <a:solidFill>
                  <a:srgbClr val="FFFF00"/>
                </a:solidFill>
                <a:cs typeface="Arial" panose="020B0604020202020204" pitchFamily="34" charset="0"/>
              </a:rPr>
              <a:t>State of Florida at Tallahassee </a:t>
            </a:r>
          </a:p>
          <a:p>
            <a:pPr algn="ctr" defTabSz="2084035"/>
            <a:r>
              <a:rPr lang="en-US" sz="800" dirty="0">
                <a:solidFill>
                  <a:srgbClr val="FFFF00"/>
                </a:solidFill>
                <a:cs typeface="Arial" panose="020B0604020202020204" pitchFamily="34" charset="0"/>
              </a:rPr>
              <a:t>Survival Instructors World Associations Company</a:t>
            </a:r>
            <a:endParaRPr lang="es-ES" sz="800" dirty="0">
              <a:solidFill>
                <a:srgbClr val="FFFF00"/>
              </a:solidFill>
              <a:cs typeface="Arial" panose="020B0604020202020204" pitchFamily="34" charset="0"/>
            </a:endParaRPr>
          </a:p>
        </p:txBody>
      </p:sp>
      <p:sp>
        <p:nvSpPr>
          <p:cNvPr id="28" name="52 Rectángulo">
            <a:extLst>
              <a:ext uri="{FF2B5EF4-FFF2-40B4-BE49-F238E27FC236}">
                <a16:creationId xmlns:a16="http://schemas.microsoft.com/office/drawing/2014/main" id="{225D7556-8131-5778-394F-2BBD2290FF44}"/>
              </a:ext>
            </a:extLst>
          </p:cNvPr>
          <p:cNvSpPr/>
          <p:nvPr/>
        </p:nvSpPr>
        <p:spPr bwMode="auto">
          <a:xfrm>
            <a:off x="6886151" y="4158997"/>
            <a:ext cx="2331701"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2084035"/>
            <a:r>
              <a:rPr lang="en-US" sz="800" dirty="0">
                <a:solidFill>
                  <a:srgbClr val="FFFF00"/>
                </a:solidFill>
                <a:cs typeface="Arial" panose="020B0604020202020204" pitchFamily="34" charset="0"/>
              </a:rPr>
              <a:t>SIWA and its World Associations</a:t>
            </a:r>
          </a:p>
          <a:p>
            <a:pPr algn="ctr" defTabSz="2084035"/>
            <a:r>
              <a:rPr lang="en-US" sz="800" dirty="0">
                <a:solidFill>
                  <a:srgbClr val="FFFF00"/>
                </a:solidFill>
                <a:cs typeface="Arial" panose="020B0604020202020204" pitchFamily="34" charset="0"/>
              </a:rPr>
              <a:t> are registered in</a:t>
            </a:r>
          </a:p>
          <a:p>
            <a:pPr algn="ctr" defTabSz="2084035"/>
            <a:endParaRPr lang="es-ES" sz="800" dirty="0">
              <a:solidFill>
                <a:srgbClr val="FFFF00"/>
              </a:solidFill>
              <a:cs typeface="Arial" panose="020B0604020202020204" pitchFamily="34" charset="0"/>
            </a:endParaRPr>
          </a:p>
        </p:txBody>
      </p:sp>
      <p:pic>
        <p:nvPicPr>
          <p:cNvPr id="30" name="Imagen 29">
            <a:extLst>
              <a:ext uri="{FF2B5EF4-FFF2-40B4-BE49-F238E27FC236}">
                <a16:creationId xmlns:a16="http://schemas.microsoft.com/office/drawing/2014/main" id="{63F747D3-F541-1D2B-0091-02E565441831}"/>
              </a:ext>
            </a:extLst>
          </p:cNvPr>
          <p:cNvPicPr>
            <a:picLocks noChangeAspect="1"/>
          </p:cNvPicPr>
          <p:nvPr/>
        </p:nvPicPr>
        <p:blipFill>
          <a:blip r:embed="rId7"/>
          <a:stretch>
            <a:fillRect/>
          </a:stretch>
        </p:blipFill>
        <p:spPr>
          <a:xfrm>
            <a:off x="7062438" y="4543321"/>
            <a:ext cx="1048727" cy="259137"/>
          </a:xfrm>
          <a:prstGeom prst="rect">
            <a:avLst/>
          </a:prstGeom>
        </p:spPr>
      </p:pic>
      <p:pic>
        <p:nvPicPr>
          <p:cNvPr id="31" name="Imagen 30">
            <a:extLst>
              <a:ext uri="{FF2B5EF4-FFF2-40B4-BE49-F238E27FC236}">
                <a16:creationId xmlns:a16="http://schemas.microsoft.com/office/drawing/2014/main" id="{362037A7-E965-A477-FC63-CC3434EB27DF}"/>
              </a:ext>
            </a:extLst>
          </p:cNvPr>
          <p:cNvPicPr>
            <a:picLocks noChangeAspect="1"/>
          </p:cNvPicPr>
          <p:nvPr/>
        </p:nvPicPr>
        <p:blipFill>
          <a:blip r:embed="rId8"/>
          <a:stretch>
            <a:fillRect/>
          </a:stretch>
        </p:blipFill>
        <p:spPr>
          <a:xfrm>
            <a:off x="8111165" y="4543321"/>
            <a:ext cx="957309" cy="259137"/>
          </a:xfrm>
          <a:prstGeom prst="rect">
            <a:avLst/>
          </a:prstGeom>
        </p:spPr>
      </p:pic>
      <p:sp>
        <p:nvSpPr>
          <p:cNvPr id="6" name="PlaceHolder 1">
            <a:extLst>
              <a:ext uri="{FF2B5EF4-FFF2-40B4-BE49-F238E27FC236}">
                <a16:creationId xmlns:a16="http://schemas.microsoft.com/office/drawing/2014/main" id="{20A53F95-08AF-699D-CEC6-00D6DFEC0A7A}"/>
              </a:ext>
            </a:extLst>
          </p:cNvPr>
          <p:cNvSpPr txBox="1">
            <a:spLocks/>
          </p:cNvSpPr>
          <p:nvPr/>
        </p:nvSpPr>
        <p:spPr>
          <a:xfrm>
            <a:off x="2798794" y="1199950"/>
            <a:ext cx="4219200" cy="1961640"/>
          </a:xfrm>
          <a:prstGeom prst="rect">
            <a:avLst/>
          </a:prstGeom>
          <a:noFill/>
          <a:ln w="0">
            <a:noFill/>
          </a:ln>
        </p:spPr>
        <p:txBody>
          <a:bodyPr lIns="91440" tIns="91440" rIns="91440" bIns="9144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tabLst>
                <a:tab pos="0" algn="l"/>
              </a:tabLst>
            </a:pPr>
            <a:r>
              <a:rPr lang="es-ES" sz="1800" b="1" dirty="0">
                <a:solidFill>
                  <a:srgbClr val="D3DC84">
                    <a:lumMod val="40000"/>
                    <a:lumOff val="60000"/>
                  </a:srgbClr>
                </a:solidFill>
              </a:rPr>
              <a:t>    </a:t>
            </a:r>
            <a:r>
              <a:rPr lang="en-US" sz="1800" b="1" dirty="0">
                <a:solidFill>
                  <a:srgbClr val="D3DC84">
                    <a:lumMod val="40000"/>
                    <a:lumOff val="60000"/>
                  </a:srgbClr>
                </a:solidFill>
              </a:rPr>
              <a:t>DO YOU HAVE ANY QUESTIONS?</a:t>
            </a:r>
            <a:r>
              <a:rPr lang="es-ES" sz="1800" b="1" dirty="0">
                <a:solidFill>
                  <a:srgbClr val="D3DC84">
                    <a:lumMod val="40000"/>
                    <a:lumOff val="60000"/>
                  </a:srgbClr>
                </a:solidFill>
              </a:rPr>
              <a:t> </a:t>
            </a:r>
            <a:endParaRPr lang="en-US" sz="1800" dirty="0">
              <a:solidFill>
                <a:srgbClr val="FFFFFF"/>
              </a:solidFill>
              <a:latin typeface="OpenSymbol"/>
            </a:endParaRPr>
          </a:p>
          <a:p>
            <a:pPr algn="just">
              <a:lnSpc>
                <a:spcPct val="150000"/>
              </a:lnSpc>
              <a:tabLst>
                <a:tab pos="0" algn="l"/>
              </a:tabLst>
            </a:pPr>
            <a:r>
              <a:rPr lang="en-US" sz="2200" b="1" dirty="0">
                <a:solidFill>
                  <a:srgbClr val="FFFFFF"/>
                </a:solidFill>
                <a:latin typeface="OpenSymbol"/>
                <a:hlinkClick r:id="rId9"/>
              </a:rPr>
              <a:t>siwacertifications@gmail.com</a:t>
            </a:r>
            <a:endParaRPr lang="en-US" sz="2200" b="1" dirty="0">
              <a:solidFill>
                <a:srgbClr val="FFFFFF"/>
              </a:solidFill>
              <a:latin typeface="OpenSymbol"/>
            </a:endParaRPr>
          </a:p>
          <a:p>
            <a:pPr algn="just">
              <a:lnSpc>
                <a:spcPct val="150000"/>
              </a:lnSpc>
              <a:tabLst>
                <a:tab pos="0" algn="l"/>
              </a:tabLst>
            </a:pPr>
            <a:r>
              <a:rPr lang="en-US" sz="2200" b="1" dirty="0">
                <a:latin typeface="OpenSymbol"/>
              </a:rPr>
              <a:t>WhatsApp +34 677 576 328</a:t>
            </a:r>
          </a:p>
          <a:p>
            <a:pPr algn="just">
              <a:lnSpc>
                <a:spcPct val="150000"/>
              </a:lnSpc>
              <a:tabLst>
                <a:tab pos="0" algn="l"/>
              </a:tabLst>
            </a:pPr>
            <a:r>
              <a:rPr lang="en-US" sz="2200" b="1" dirty="0">
                <a:solidFill>
                  <a:srgbClr val="FFFFFF"/>
                </a:solidFill>
                <a:latin typeface="OpenSymbol"/>
                <a:hlinkClick r:id="rId10"/>
              </a:rPr>
              <a:t>https://siwasurvival.com/</a:t>
            </a:r>
            <a:r>
              <a:rPr lang="en-US" sz="2200" b="1" dirty="0">
                <a:solidFill>
                  <a:srgbClr val="FFFFFF"/>
                </a:solidFill>
                <a:latin typeface="OpenSymbol"/>
              </a:rPr>
              <a:t> </a:t>
            </a:r>
          </a:p>
          <a:p>
            <a:pPr algn="just">
              <a:lnSpc>
                <a:spcPct val="150000"/>
              </a:lnSpc>
              <a:tabLst>
                <a:tab pos="0" algn="l"/>
              </a:tabLst>
            </a:pPr>
            <a:endParaRPr lang="en-US" sz="1200" dirty="0">
              <a:solidFill>
                <a:srgbClr val="FFFFFF"/>
              </a:solidFill>
              <a:latin typeface="OpenSymbol"/>
            </a:endParaRPr>
          </a:p>
        </p:txBody>
      </p:sp>
      <p:sp>
        <p:nvSpPr>
          <p:cNvPr id="11" name="CuadroTexto 10">
            <a:extLst>
              <a:ext uri="{FF2B5EF4-FFF2-40B4-BE49-F238E27FC236}">
                <a16:creationId xmlns:a16="http://schemas.microsoft.com/office/drawing/2014/main" id="{038786AD-2E3E-1441-9A12-53BB8FFAF44F}"/>
              </a:ext>
            </a:extLst>
          </p:cNvPr>
          <p:cNvSpPr txBox="1"/>
          <p:nvPr/>
        </p:nvSpPr>
        <p:spPr>
          <a:xfrm>
            <a:off x="166563" y="3106040"/>
            <a:ext cx="5109620" cy="276999"/>
          </a:xfrm>
          <a:prstGeom prst="rect">
            <a:avLst/>
          </a:prstGeom>
          <a:noFill/>
        </p:spPr>
        <p:txBody>
          <a:bodyPr wrap="square">
            <a:spAutoFit/>
          </a:bodyPr>
          <a:lstStyle/>
          <a:p>
            <a:r>
              <a:rPr lang="es-ES" sz="1200" b="1" dirty="0">
                <a:hlinkClick r:id="rId11"/>
              </a:rPr>
              <a:t>https://www.facebook.com/groups/survivalwithsiwa/</a:t>
            </a:r>
            <a:r>
              <a:rPr lang="es-ES" sz="1200" b="1" dirty="0"/>
              <a:t> </a:t>
            </a:r>
          </a:p>
        </p:txBody>
      </p:sp>
      <p:sp>
        <p:nvSpPr>
          <p:cNvPr id="13" name="CuadroTexto 12">
            <a:extLst>
              <a:ext uri="{FF2B5EF4-FFF2-40B4-BE49-F238E27FC236}">
                <a16:creationId xmlns:a16="http://schemas.microsoft.com/office/drawing/2014/main" id="{9996574E-460A-6C02-5248-852DBCAA7F94}"/>
              </a:ext>
            </a:extLst>
          </p:cNvPr>
          <p:cNvSpPr txBox="1"/>
          <p:nvPr/>
        </p:nvSpPr>
        <p:spPr>
          <a:xfrm>
            <a:off x="4417342" y="3113989"/>
            <a:ext cx="5109620" cy="276999"/>
          </a:xfrm>
          <a:prstGeom prst="rect">
            <a:avLst/>
          </a:prstGeom>
          <a:noFill/>
        </p:spPr>
        <p:txBody>
          <a:bodyPr wrap="square">
            <a:spAutoFit/>
          </a:bodyPr>
          <a:lstStyle/>
          <a:p>
            <a:r>
              <a:rPr lang="es-ES" sz="1200" b="1" dirty="0">
                <a:hlinkClick r:id="rId12"/>
              </a:rPr>
              <a:t>http://www.youtube.com/@siwasurvivalinstructorsworldas</a:t>
            </a:r>
            <a:r>
              <a:rPr lang="es-ES" sz="1200" b="1" dirty="0"/>
              <a:t> </a:t>
            </a:r>
          </a:p>
        </p:txBody>
      </p:sp>
      <p:pic>
        <p:nvPicPr>
          <p:cNvPr id="14" name="Elementos multimedia en línea 13" title="SIWA WORLDWIDE">
            <a:hlinkClick r:id="" action="ppaction://media"/>
            <a:extLst>
              <a:ext uri="{FF2B5EF4-FFF2-40B4-BE49-F238E27FC236}">
                <a16:creationId xmlns:a16="http://schemas.microsoft.com/office/drawing/2014/main" id="{7BB869A4-784C-CB8C-3367-0F150F60A468}"/>
              </a:ext>
            </a:extLst>
          </p:cNvPr>
          <p:cNvPicPr>
            <a:picLocks noRot="1" noChangeAspect="1"/>
          </p:cNvPicPr>
          <p:nvPr>
            <a:videoFile r:link="rId1"/>
          </p:nvPr>
        </p:nvPicPr>
        <p:blipFill>
          <a:blip r:embed="rId13"/>
          <a:stretch>
            <a:fillRect/>
          </a:stretch>
        </p:blipFill>
        <p:spPr>
          <a:xfrm>
            <a:off x="3176888" y="3604165"/>
            <a:ext cx="2491515" cy="14075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5" name="Imagen 14">
            <a:extLst>
              <a:ext uri="{FF2B5EF4-FFF2-40B4-BE49-F238E27FC236}">
                <a16:creationId xmlns:a16="http://schemas.microsoft.com/office/drawing/2014/main" id="{5ABF0B46-DC71-E1A5-1032-7299699AA5FA}"/>
              </a:ext>
            </a:extLst>
          </p:cNvPr>
          <p:cNvPicPr>
            <a:picLocks noChangeAspect="1"/>
          </p:cNvPicPr>
          <p:nvPr/>
        </p:nvPicPr>
        <p:blipFill>
          <a:blip r:embed="rId14"/>
          <a:stretch>
            <a:fillRect/>
          </a:stretch>
        </p:blipFill>
        <p:spPr>
          <a:xfrm>
            <a:off x="2721373" y="1246088"/>
            <a:ext cx="298730" cy="304826"/>
          </a:xfrm>
          <a:prstGeom prst="rect">
            <a:avLst/>
          </a:prstGeom>
        </p:spPr>
      </p:pic>
    </p:spTree>
    <p:extLst>
      <p:ext uri="{BB962C8B-B14F-4D97-AF65-F5344CB8AC3E}">
        <p14:creationId xmlns:p14="http://schemas.microsoft.com/office/powerpoint/2010/main" val="20500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theme/theme1.xml><?xml version="1.0" encoding="utf-8"?>
<a:theme xmlns:a="http://schemas.openxmlformats.org/drawingml/2006/main" name="Vibrant Green Leaves by Slidesgo">
  <a:themeElements>
    <a:clrScheme name="Simple Light">
      <a:dk1>
        <a:srgbClr val="D3DC84"/>
      </a:dk1>
      <a:lt1>
        <a:srgbClr val="0E190B"/>
      </a:lt1>
      <a:dk2>
        <a:srgbClr val="D3DC84"/>
      </a:dk2>
      <a:lt2>
        <a:srgbClr val="0E190B"/>
      </a:lt2>
      <a:accent1>
        <a:srgbClr val="FFFFFF"/>
      </a:accent1>
      <a:accent2>
        <a:srgbClr val="FFFFFF"/>
      </a:accent2>
      <a:accent3>
        <a:srgbClr val="FFFFFF"/>
      </a:accent3>
      <a:accent4>
        <a:srgbClr val="FFFFFF"/>
      </a:accent4>
      <a:accent5>
        <a:srgbClr val="FFFFFF"/>
      </a:accent5>
      <a:accent6>
        <a:srgbClr val="FFFFFF"/>
      </a:accent6>
      <a:hlink>
        <a:srgbClr val="D3DC84"/>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2391</TotalTime>
  <Words>6494</Words>
  <Application>Microsoft Office PowerPoint</Application>
  <PresentationFormat>Presentación en pantalla (16:9)</PresentationFormat>
  <Paragraphs>1258</Paragraphs>
  <Slides>46</Slides>
  <Notes>32</Notes>
  <HiddenSlides>0</HiddenSlides>
  <MMClips>1</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46</vt:i4>
      </vt:variant>
    </vt:vector>
  </HeadingPairs>
  <TitlesOfParts>
    <vt:vector size="59" baseType="lpstr">
      <vt:lpstr>Aptos</vt:lpstr>
      <vt:lpstr>Arial</vt:lpstr>
      <vt:lpstr>Berlin Sans FB Demi</vt:lpstr>
      <vt:lpstr>Google Sans</vt:lpstr>
      <vt:lpstr>Microsoft Sans Serif</vt:lpstr>
      <vt:lpstr>OpenSymbol</vt:lpstr>
      <vt:lpstr>Savate Light</vt:lpstr>
      <vt:lpstr>Symbol</vt:lpstr>
      <vt:lpstr>Wingdings</vt:lpstr>
      <vt:lpstr>Work Sans</vt:lpstr>
      <vt:lpstr>Work Sans SemiBold</vt:lpstr>
      <vt:lpstr>Vibrant Green Leaves by Slidesgo</vt:lpstr>
      <vt:lpstr>Slidesgo Final Pages</vt:lpstr>
      <vt:lpstr>Practical guide for SIWA Start Course Director (SSCD)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Jose Manuel Solana</cp:lastModifiedBy>
  <cp:revision>27</cp:revision>
  <dcterms:modified xsi:type="dcterms:W3CDTF">2026-02-04T17:26:04Z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2026-01-29T17:23:01Z</dcterms:created>
  <dc:creator>Unknown Creator</dc:creator>
  <dc:description/>
  <dc:language>en-US</dc:language>
  <cp:lastModifiedBy>Unknown Creator</cp:lastModifiedBy>
  <dcterms:modified xsi:type="dcterms:W3CDTF">2026-01-29T17:23:01Z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