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18"/>
  </p:notesMasterIdLst>
  <p:sldIdLst>
    <p:sldId id="256" r:id="rId2"/>
    <p:sldId id="265" r:id="rId3"/>
    <p:sldId id="257" r:id="rId4"/>
    <p:sldId id="258" r:id="rId5"/>
    <p:sldId id="270" r:id="rId6"/>
    <p:sldId id="271" r:id="rId7"/>
    <p:sldId id="259" r:id="rId8"/>
    <p:sldId id="260" r:id="rId9"/>
    <p:sldId id="264" r:id="rId10"/>
    <p:sldId id="261" r:id="rId11"/>
    <p:sldId id="262" r:id="rId12"/>
    <p:sldId id="266" r:id="rId13"/>
    <p:sldId id="267" r:id="rId14"/>
    <p:sldId id="263" r:id="rId15"/>
    <p:sldId id="269" r:id="rId16"/>
    <p:sldId id="268" r:id="rId17"/>
  </p:sldIdLst>
  <p:sldSz cx="14630400" cy="8229600"/>
  <p:notesSz cx="8229600" cy="1463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0F5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7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64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54F88-6A9D-AD61-45D2-CF9CFE21C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886E1-C860-0A3A-9190-3A35348E3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2A583-A6F8-F05F-FC7A-E03C74722E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1E06D7-DD73-BB25-C7D4-117EDB40F9C3}"/>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469025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15C0-B386-2CD3-7EE6-B4BB9B35D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D270C-E73E-7FD5-1DB2-3E5518C07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1BDF1C-FC4F-09CE-8F17-ADBC126E43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D2B856-6851-69FD-48B6-A46B784B454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27736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608A1-21EC-BE38-F5F6-5BFAD9C44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C3A48-598C-A3A9-A342-387603ACC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18338-E66D-7738-9D10-8F606C5CEA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AF6218-DC56-C27E-FD4D-82B32498E4CA}"/>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93879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1A5D4-2B4A-BFED-26A2-8D95129D8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5165FE-E44E-702F-EE5B-786773F19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F8533-C594-DF65-625B-167AC4BBBA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6D10A-CF01-A717-556F-C70A8BFB7C4F}"/>
              </a:ext>
            </a:extLst>
          </p:cNvPr>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3212792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9EF4-3215-58C8-2E57-BE3F6186B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AFA42-D581-FFFE-5118-575A202E4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2FDBF1-8BB6-F763-BD2A-99505A14E8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9622DF-12EC-6F01-AEA2-BFDAAD4AD75E}"/>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105351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8D589-219F-2370-B7A8-FBEFD1E05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2D197-4081-BB9F-5F7F-4E9F50A65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5D7B43-61B5-FAB6-6932-D414231A5F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B60867-2133-4418-2F6D-AC058AA607D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48129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76614-0216-E497-A16A-F2F414AF3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35CA5-43AC-08C0-1293-30CDFD403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51ACA-91FC-BA7C-38BD-F7715B6825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A1C312-1C83-3560-51A2-1418C2D122A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749818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8130B-7663-D1D1-E117-4DFBB9E9A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7C100-F00A-D529-DC51-2933C80BD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599A1-A08B-B652-33A3-DE61F22652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D0149D-06CD-ECD4-0E39-2F8CD88D175D}"/>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579651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107056" y="3017521"/>
            <a:ext cx="10698479" cy="2715337"/>
          </a:xfrm>
        </p:spPr>
        <p:txBody>
          <a:bodyPr anchor="b">
            <a:normAutofit/>
          </a:bodyPr>
          <a:lstStyle>
            <a:lvl1pPr>
              <a:defRPr sz="648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107056" y="5732855"/>
            <a:ext cx="10698479" cy="1351540"/>
          </a:xfrm>
        </p:spPr>
        <p:txBody>
          <a:bodyPr anchor="t"/>
          <a:lstStyle>
            <a:lvl1pPr marL="0" indent="0" algn="l">
              <a:buNone/>
              <a:defRPr>
                <a:solidFill>
                  <a:schemeClr val="tx1">
                    <a:lumMod val="65000"/>
                    <a:lumOff val="3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5188573"/>
            <a:ext cx="2093582" cy="934307"/>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638175" y="5435449"/>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42397263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3111511" y="748932"/>
            <a:ext cx="10694024" cy="1537068"/>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3107054" y="2560320"/>
            <a:ext cx="10698480" cy="453314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9098654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107055" y="2470500"/>
            <a:ext cx="10698479" cy="1762560"/>
          </a:xfrm>
        </p:spPr>
        <p:txBody>
          <a:bodyPr anchor="b"/>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107055" y="4236155"/>
            <a:ext cx="10698479" cy="1032480"/>
          </a:xfrm>
        </p:spPr>
        <p:txBody>
          <a:bodyPr anchor="t"/>
          <a:lstStyle>
            <a:lvl1pPr marL="0" indent="0" algn="l">
              <a:buNone/>
              <a:defRPr sz="240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2803759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107054" y="2560320"/>
            <a:ext cx="5176637" cy="453314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8628896" y="2551467"/>
            <a:ext cx="5176637" cy="453314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638175" y="945339"/>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20089368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527248" y="2367244"/>
            <a:ext cx="4791278" cy="691514"/>
          </a:xfrm>
        </p:spPr>
        <p:txBody>
          <a:bodyPr anchor="b">
            <a:noAutofit/>
          </a:bodyPr>
          <a:lstStyle>
            <a:lvl1pPr marL="0" indent="0">
              <a:buNone/>
              <a:defRPr sz="288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s-ES"/>
              <a:t>Haga clic para modificar los estilos de texto del patrón</a:t>
            </a:r>
          </a:p>
        </p:txBody>
      </p:sp>
      <p:sp>
        <p:nvSpPr>
          <p:cNvPr id="4" name="Content Placeholder 3"/>
          <p:cNvSpPr>
            <a:spLocks noGrp="1"/>
          </p:cNvSpPr>
          <p:nvPr>
            <p:ph sz="half" idx="2"/>
          </p:nvPr>
        </p:nvSpPr>
        <p:spPr>
          <a:xfrm>
            <a:off x="3107055" y="3058759"/>
            <a:ext cx="5211472" cy="402487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9007956" y="2363370"/>
            <a:ext cx="4798801" cy="691514"/>
          </a:xfrm>
        </p:spPr>
        <p:txBody>
          <a:bodyPr anchor="b">
            <a:noAutofit/>
          </a:bodyPr>
          <a:lstStyle>
            <a:lvl1pPr marL="0" indent="0">
              <a:buNone/>
              <a:defRPr sz="288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s-ES"/>
              <a:t>Haga clic para modificar los estilos de texto del patrón</a:t>
            </a:r>
          </a:p>
        </p:txBody>
      </p:sp>
      <p:sp>
        <p:nvSpPr>
          <p:cNvPr id="6" name="Content Placeholder 5"/>
          <p:cNvSpPr>
            <a:spLocks noGrp="1"/>
          </p:cNvSpPr>
          <p:nvPr>
            <p:ph sz="quarter" idx="4"/>
          </p:nvPr>
        </p:nvSpPr>
        <p:spPr>
          <a:xfrm>
            <a:off x="8600348" y="3054886"/>
            <a:ext cx="5206409" cy="402487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638175" y="945339"/>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7367736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72234115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70591985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107055" y="535306"/>
            <a:ext cx="4206239" cy="1171574"/>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7587614" y="535306"/>
            <a:ext cx="6217920" cy="6497956"/>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3107055" y="1918336"/>
            <a:ext cx="4206239" cy="5114923"/>
          </a:xfrm>
        </p:spPr>
        <p:txBody>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5157227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107056" y="5760720"/>
            <a:ext cx="10698480" cy="680086"/>
          </a:xfrm>
        </p:spPr>
        <p:txBody>
          <a:bodyPr anchor="b">
            <a:normAutofit/>
          </a:bodyPr>
          <a:lstStyle>
            <a:lvl1pPr algn="l">
              <a:defRPr sz="288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107054" y="761958"/>
            <a:ext cx="10698480" cy="4625964"/>
          </a:xfrm>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3107056" y="6440806"/>
            <a:ext cx="10698480" cy="592454"/>
          </a:xfrm>
        </p:spPr>
        <p:txBody>
          <a:bodyPr>
            <a:normAutofit/>
          </a:bodyPr>
          <a:lstStyle>
            <a:lvl1pPr marL="0" indent="0">
              <a:buNone/>
              <a:defRPr sz="144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7113136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3107055" y="731520"/>
            <a:ext cx="10698479" cy="3740448"/>
          </a:xfrm>
        </p:spPr>
        <p:txBody>
          <a:bodyPr anchor="ctr">
            <a:normAutofit/>
          </a:bodyPr>
          <a:lstStyle>
            <a:lvl1pPr algn="l">
              <a:defRPr sz="576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107055" y="5224855"/>
            <a:ext cx="10698479" cy="1867037"/>
          </a:xfrm>
        </p:spPr>
        <p:txBody>
          <a:bodyPr anchor="ctr">
            <a:normAutofit/>
          </a:bodyPr>
          <a:lstStyle>
            <a:lvl1pPr marL="0" indent="0" algn="l">
              <a:buNone/>
              <a:defRPr sz="216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4655095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3419939" y="731520"/>
            <a:ext cx="10072711" cy="3474720"/>
          </a:xfrm>
        </p:spPr>
        <p:txBody>
          <a:bodyPr anchor="ctr">
            <a:normAutofit/>
          </a:bodyPr>
          <a:lstStyle>
            <a:lvl1pPr algn="l">
              <a:defRPr sz="576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930014" y="4206240"/>
            <a:ext cx="9043865" cy="457200"/>
          </a:xfrm>
        </p:spPr>
        <p:txBody>
          <a:bodyPr anchor="ctr">
            <a:noAutofit/>
          </a:bodyPr>
          <a:lstStyle>
            <a:lvl1pPr marL="0" indent="0">
              <a:buFontTx/>
              <a:buNone/>
              <a:defRPr sz="1920">
                <a:solidFill>
                  <a:schemeClr val="tx1">
                    <a:lumMod val="50000"/>
                    <a:lumOff val="50000"/>
                  </a:schemeClr>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3107055" y="5224855"/>
            <a:ext cx="10698479" cy="1867037"/>
          </a:xfrm>
        </p:spPr>
        <p:txBody>
          <a:bodyPr anchor="ctr">
            <a:normAutofit/>
          </a:bodyPr>
          <a:lstStyle>
            <a:lvl1pPr marL="0" indent="0" algn="l">
              <a:buNone/>
              <a:defRPr sz="216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‹Nº›</a:t>
            </a:fld>
            <a:endParaRPr lang="en-US" dirty="0"/>
          </a:p>
        </p:txBody>
      </p:sp>
      <p:sp>
        <p:nvSpPr>
          <p:cNvPr id="14" name="TextBox 13"/>
          <p:cNvSpPr txBox="1"/>
          <p:nvPr/>
        </p:nvSpPr>
        <p:spPr>
          <a:xfrm>
            <a:off x="2961182" y="777606"/>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
        <p:nvSpPr>
          <p:cNvPr id="15" name="TextBox 14"/>
          <p:cNvSpPr txBox="1"/>
          <p:nvPr/>
        </p:nvSpPr>
        <p:spPr>
          <a:xfrm>
            <a:off x="13337822" y="3486367"/>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638743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3107056" y="2926081"/>
            <a:ext cx="10698480" cy="3269814"/>
          </a:xfrm>
        </p:spPr>
        <p:txBody>
          <a:bodyPr anchor="b">
            <a:normAutofit/>
          </a:bodyPr>
          <a:lstStyle>
            <a:lvl1pPr algn="l">
              <a:defRPr sz="576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0028567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3419939" y="731520"/>
            <a:ext cx="10072711" cy="3474720"/>
          </a:xfrm>
        </p:spPr>
        <p:txBody>
          <a:bodyPr anchor="ctr">
            <a:normAutofit/>
          </a:bodyPr>
          <a:lstStyle>
            <a:lvl1pPr algn="l">
              <a:defRPr sz="576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3107054" y="5212080"/>
            <a:ext cx="10698480" cy="1005840"/>
          </a:xfrm>
        </p:spPr>
        <p:txBody>
          <a:bodyPr anchor="b">
            <a:noAutofit/>
          </a:bodyPr>
          <a:lstStyle>
            <a:lvl1pPr marL="0" indent="0">
              <a:buFontTx/>
              <a:buNone/>
              <a:defRPr sz="2880">
                <a:solidFill>
                  <a:schemeClr val="accent1"/>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‹Nº›</a:t>
            </a:fld>
            <a:endParaRPr lang="en-US" dirty="0"/>
          </a:p>
        </p:txBody>
      </p:sp>
      <p:sp>
        <p:nvSpPr>
          <p:cNvPr id="17" name="TextBox 16"/>
          <p:cNvSpPr txBox="1"/>
          <p:nvPr/>
        </p:nvSpPr>
        <p:spPr>
          <a:xfrm>
            <a:off x="2961182" y="777606"/>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
        <p:nvSpPr>
          <p:cNvPr id="18" name="TextBox 17"/>
          <p:cNvSpPr txBox="1"/>
          <p:nvPr/>
        </p:nvSpPr>
        <p:spPr>
          <a:xfrm>
            <a:off x="13337822" y="3486367"/>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6502206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3107055" y="752888"/>
            <a:ext cx="10698479" cy="3456024"/>
          </a:xfrm>
        </p:spPr>
        <p:txBody>
          <a:bodyPr anchor="ctr">
            <a:normAutofit/>
          </a:bodyPr>
          <a:lstStyle>
            <a:lvl1pPr algn="l">
              <a:defRPr sz="576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3107054" y="5212080"/>
            <a:ext cx="10698480" cy="1005840"/>
          </a:xfrm>
        </p:spPr>
        <p:txBody>
          <a:bodyPr anchor="b">
            <a:noAutofit/>
          </a:bodyPr>
          <a:lstStyle>
            <a:lvl1pPr marL="0" indent="0">
              <a:buFontTx/>
              <a:buNone/>
              <a:defRPr sz="2880">
                <a:solidFill>
                  <a:schemeClr val="accent1"/>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445867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9876500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53775" y="752887"/>
            <a:ext cx="2649121" cy="6340580"/>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107054" y="752887"/>
            <a:ext cx="7772400" cy="63405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11210999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356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0758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67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392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670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18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07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13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74320"/>
            <a:ext cx="3421819" cy="7966354"/>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32665" y="-943"/>
            <a:ext cx="2828009" cy="8224847"/>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219456" cy="8229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111510" y="748932"/>
            <a:ext cx="10694024" cy="1537068"/>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107054" y="2560320"/>
            <a:ext cx="10698480" cy="466344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433935" y="7356525"/>
            <a:ext cx="1375540" cy="444475"/>
          </a:xfrm>
          <a:prstGeom prst="rect">
            <a:avLst/>
          </a:prstGeom>
        </p:spPr>
        <p:txBody>
          <a:bodyPr vert="horz" lIns="91440" tIns="45720" rIns="91440" bIns="45720" rtlCol="0" anchor="ctr"/>
          <a:lstStyle>
            <a:lvl1pPr algn="r">
              <a:defRPr sz="1080">
                <a:solidFill>
                  <a:schemeClr val="tx1">
                    <a:tint val="75000"/>
                  </a:schemeClr>
                </a:solidFill>
              </a:defRPr>
            </a:lvl1pPr>
          </a:lstStyle>
          <a:p>
            <a:fld id="{B61BEF0D-F0BB-DE4B-95CE-6DB70DBA9567}" type="datetimeFigureOut">
              <a:rPr lang="en-US" dirty="0"/>
              <a:pPr/>
              <a:t>6/13/2025</a:t>
            </a:fld>
            <a:endParaRPr lang="en-US" dirty="0"/>
          </a:p>
        </p:txBody>
      </p:sp>
      <p:sp>
        <p:nvSpPr>
          <p:cNvPr id="5" name="Footer Placeholder 4"/>
          <p:cNvSpPr>
            <a:spLocks noGrp="1"/>
          </p:cNvSpPr>
          <p:nvPr>
            <p:ph type="ftr" sz="quarter" idx="3"/>
          </p:nvPr>
        </p:nvSpPr>
        <p:spPr>
          <a:xfrm>
            <a:off x="3107055" y="7362970"/>
            <a:ext cx="9143999" cy="438150"/>
          </a:xfrm>
          <a:prstGeom prst="rect">
            <a:avLst/>
          </a:prstGeom>
        </p:spPr>
        <p:txBody>
          <a:bodyPr vert="horz" lIns="91440" tIns="45720" rIns="91440" bIns="45720" rtlCol="0" anchor="ctr"/>
          <a:lstStyle>
            <a:lvl1pPr algn="l">
              <a:defRPr sz="108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638175" y="945339"/>
            <a:ext cx="935720" cy="438150"/>
          </a:xfrm>
          <a:prstGeom prst="rect">
            <a:avLst/>
          </a:prstGeom>
        </p:spPr>
        <p:txBody>
          <a:bodyPr vert="horz" lIns="91440" tIns="45720" rIns="91440" bIns="45720" rtlCol="0" anchor="ctr"/>
          <a:lstStyle>
            <a:lvl1pPr algn="r">
              <a:defRPr sz="2400">
                <a:solidFill>
                  <a:srgbClr val="FEFFFF"/>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84325895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Lst>
  <p:hf sldNum="0" hdr="0" ftr="0" dt="0"/>
  <p:txStyles>
    <p:titleStyle>
      <a:lvl1pPr algn="l" defTabSz="548640" rtl="0" eaLnBrk="1" latinLnBrk="0" hangingPunct="1">
        <a:spcBef>
          <a:spcPct val="0"/>
        </a:spcBef>
        <a:buNone/>
        <a:defRPr sz="432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11480" indent="-411480" algn="l" defTabSz="548640" rtl="0" eaLnBrk="1" latinLnBrk="0" hangingPunct="1">
        <a:spcBef>
          <a:spcPts val="1200"/>
        </a:spcBef>
        <a:spcAft>
          <a:spcPts val="0"/>
        </a:spcAft>
        <a:buClr>
          <a:schemeClr val="accent1"/>
        </a:buClr>
        <a:buFont typeface="Wingdings 3" charset="2"/>
        <a:buChar char=""/>
        <a:defRPr sz="2160" kern="1200">
          <a:solidFill>
            <a:schemeClr val="tx1">
              <a:lumMod val="75000"/>
              <a:lumOff val="25000"/>
            </a:schemeClr>
          </a:solidFill>
          <a:latin typeface="+mn-lt"/>
          <a:ea typeface="+mn-ea"/>
          <a:cs typeface="+mn-cs"/>
        </a:defRPr>
      </a:lvl1pPr>
      <a:lvl2pPr marL="891540" indent="-342900" algn="l" defTabSz="548640" rtl="0" eaLnBrk="1" latinLnBrk="0" hangingPunct="1">
        <a:spcBef>
          <a:spcPts val="1200"/>
        </a:spcBef>
        <a:spcAft>
          <a:spcPts val="0"/>
        </a:spcAft>
        <a:buClr>
          <a:schemeClr val="accent1"/>
        </a:buClr>
        <a:buFont typeface="Wingdings 3" charset="2"/>
        <a:buChar char=""/>
        <a:defRPr sz="1920" kern="1200">
          <a:solidFill>
            <a:schemeClr val="tx1">
              <a:lumMod val="75000"/>
              <a:lumOff val="25000"/>
            </a:schemeClr>
          </a:solidFill>
          <a:latin typeface="+mn-lt"/>
          <a:ea typeface="+mn-ea"/>
          <a:cs typeface="+mn-cs"/>
        </a:defRPr>
      </a:lvl2pPr>
      <a:lvl3pPr marL="1371600" indent="-274320" algn="l" defTabSz="548640" rtl="0" eaLnBrk="1" latinLnBrk="0" hangingPunct="1">
        <a:spcBef>
          <a:spcPts val="1200"/>
        </a:spcBef>
        <a:spcAft>
          <a:spcPts val="0"/>
        </a:spcAft>
        <a:buClr>
          <a:schemeClr val="accent1"/>
        </a:buClr>
        <a:buFont typeface="Wingdings 3" charset="2"/>
        <a:buChar char=""/>
        <a:defRPr sz="1680" kern="1200">
          <a:solidFill>
            <a:schemeClr val="tx1">
              <a:lumMod val="75000"/>
              <a:lumOff val="25000"/>
            </a:schemeClr>
          </a:solidFill>
          <a:latin typeface="+mn-lt"/>
          <a:ea typeface="+mn-ea"/>
          <a:cs typeface="+mn-cs"/>
        </a:defRPr>
      </a:lvl3pPr>
      <a:lvl4pPr marL="192024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4pPr>
      <a:lvl5pPr marL="246888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5pPr>
      <a:lvl6pPr marL="301752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6pPr>
      <a:lvl7pPr marL="356616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7pPr>
      <a:lvl8pPr marL="411480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8pPr>
      <a:lvl9pPr marL="4663440" indent="-274320" algn="l" defTabSz="548640" rtl="0"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3.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0.jp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29.jp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jp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2.png"/><Relationship Id="rId10" Type="http://schemas.openxmlformats.org/officeDocument/2006/relationships/image" Target="../media/image45.png"/><Relationship Id="rId4" Type="http://schemas.openxmlformats.org/officeDocument/2006/relationships/image" Target="../media/image41.png"/><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31.png"/><Relationship Id="rId7"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image" Target="../media/image34.png"/><Relationship Id="rId11" Type="http://schemas.openxmlformats.org/officeDocument/2006/relationships/image" Target="../media/image65.png"/><Relationship Id="rId5" Type="http://schemas.openxmlformats.org/officeDocument/2006/relationships/image" Target="../media/image33.png"/><Relationship Id="rId10" Type="http://schemas.openxmlformats.org/officeDocument/2006/relationships/image" Target="../media/image64.svg"/><Relationship Id="rId4" Type="http://schemas.openxmlformats.org/officeDocument/2006/relationships/image" Target="../media/image32.png"/><Relationship Id="rId9" Type="http://schemas.openxmlformats.org/officeDocument/2006/relationships/image" Target="../media/image63.png"/></Relationships>
</file>

<file path=ppt/slides/_rels/slide16.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58.png"/><Relationship Id="rId7"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67.jpe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59.png"/><Relationship Id="rId9" Type="http://schemas.openxmlformats.org/officeDocument/2006/relationships/image" Target="../media/image70.jp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7" name="Text 4"/>
          <p:cNvSpPr/>
          <p:nvPr/>
        </p:nvSpPr>
        <p:spPr>
          <a:xfrm>
            <a:off x="6333530" y="7099697"/>
            <a:ext cx="96917" cy="97512"/>
          </a:xfrm>
          <a:prstGeom prst="rect">
            <a:avLst/>
          </a:prstGeom>
          <a:noFill/>
          <a:ln/>
        </p:spPr>
        <p:txBody>
          <a:bodyPr wrap="none" lIns="0" tIns="0" rIns="0" bIns="0" rtlCol="0" anchor="t"/>
          <a:lstStyle/>
          <a:p>
            <a:pPr marL="0" indent="0" algn="ctr">
              <a:lnSpc>
                <a:spcPts val="750"/>
              </a:lnSpc>
              <a:buNone/>
            </a:pPr>
            <a:r>
              <a:rPr lang="en-US" sz="750" dirty="0">
                <a:solidFill>
                  <a:srgbClr val="FFFFFF"/>
                </a:solidFill>
                <a:latin typeface="Funnel Sans Medium" pitchFamily="34" charset="0"/>
                <a:ea typeface="Funnel Sans Medium" pitchFamily="34" charset="-122"/>
                <a:cs typeface="Funnel Sans Medium" pitchFamily="34" charset="-120"/>
              </a:rPr>
              <a:t>JS</a:t>
            </a:r>
            <a:endParaRPr lang="en-US" sz="750" dirty="0"/>
          </a:p>
        </p:txBody>
      </p:sp>
      <p:sp>
        <p:nvSpPr>
          <p:cNvPr id="8" name="Text 5"/>
          <p:cNvSpPr/>
          <p:nvPr/>
        </p:nvSpPr>
        <p:spPr>
          <a:xfrm>
            <a:off x="8245866" y="6917472"/>
            <a:ext cx="1850588" cy="364450"/>
          </a:xfrm>
          <a:prstGeom prst="rect">
            <a:avLst/>
          </a:prstGeom>
          <a:noFill/>
          <a:ln/>
        </p:spPr>
        <p:txBody>
          <a:bodyPr wrap="none" lIns="0" tIns="0" rIns="0" bIns="0" rtlCol="0" anchor="t"/>
          <a:lstStyle/>
          <a:p>
            <a:pPr marL="0" indent="0" algn="l">
              <a:lnSpc>
                <a:spcPts val="2850"/>
              </a:lnSpc>
              <a:buNone/>
            </a:pPr>
            <a:endParaRPr lang="en-US" sz="2050" dirty="0"/>
          </a:p>
        </p:txBody>
      </p:sp>
      <p:pic>
        <p:nvPicPr>
          <p:cNvPr id="9" name="Imagen 8" descr="Un hombre en un barco en el mar&#10;&#10;El contenido generado por IA puede ser incorrecto.">
            <a:extLst>
              <a:ext uri="{FF2B5EF4-FFF2-40B4-BE49-F238E27FC236}">
                <a16:creationId xmlns:a16="http://schemas.microsoft.com/office/drawing/2014/main" id="{F0DFEFF9-7994-F1AC-0532-86ACEB582105}"/>
              </a:ext>
            </a:extLst>
          </p:cNvPr>
          <p:cNvPicPr>
            <a:picLocks noChangeAspect="1"/>
          </p:cNvPicPr>
          <p:nvPr/>
        </p:nvPicPr>
        <p:blipFill>
          <a:blip r:embed="rId3"/>
          <a:stretch>
            <a:fillRect/>
          </a:stretch>
        </p:blipFill>
        <p:spPr>
          <a:xfrm>
            <a:off x="0" y="0"/>
            <a:ext cx="14630400" cy="8229600"/>
          </a:xfrm>
          <a:prstGeom prst="rect">
            <a:avLst/>
          </a:prstGeom>
        </p:spPr>
      </p:pic>
      <p:pic>
        <p:nvPicPr>
          <p:cNvPr id="13" name="Imagen 12" descr="Una caricatura de una persona&#10;&#10;El contenido generado por IA puede ser incorrecto.">
            <a:extLst>
              <a:ext uri="{FF2B5EF4-FFF2-40B4-BE49-F238E27FC236}">
                <a16:creationId xmlns:a16="http://schemas.microsoft.com/office/drawing/2014/main" id="{F072BAC6-2158-9419-3296-E6574903A098}"/>
              </a:ext>
            </a:extLst>
          </p:cNvPr>
          <p:cNvPicPr>
            <a:picLocks noChangeAspect="1"/>
          </p:cNvPicPr>
          <p:nvPr/>
        </p:nvPicPr>
        <p:blipFill>
          <a:blip r:embed="rId4"/>
          <a:stretch>
            <a:fillRect/>
          </a:stretch>
        </p:blipFill>
        <p:spPr>
          <a:xfrm>
            <a:off x="175428" y="386499"/>
            <a:ext cx="5386344" cy="2408352"/>
          </a:xfrm>
          <a:prstGeom prst="rect">
            <a:avLst/>
          </a:prstGeom>
        </p:spPr>
      </p:pic>
      <p:sp>
        <p:nvSpPr>
          <p:cNvPr id="15" name="CuadroTexto 14">
            <a:extLst>
              <a:ext uri="{FF2B5EF4-FFF2-40B4-BE49-F238E27FC236}">
                <a16:creationId xmlns:a16="http://schemas.microsoft.com/office/drawing/2014/main" id="{8BEB68E2-8B0D-7C75-2EE5-98D6AE451DD3}"/>
              </a:ext>
            </a:extLst>
          </p:cNvPr>
          <p:cNvSpPr txBox="1"/>
          <p:nvPr/>
        </p:nvSpPr>
        <p:spPr>
          <a:xfrm>
            <a:off x="7993930" y="554777"/>
            <a:ext cx="13272940" cy="1326325"/>
          </a:xfrm>
          <a:prstGeom prst="rect">
            <a:avLst/>
          </a:prstGeom>
          <a:noFill/>
        </p:spPr>
        <p:txBody>
          <a:bodyPr wrap="square">
            <a:spAutoFit/>
          </a:bodyPr>
          <a:lstStyle/>
          <a:p>
            <a:pPr marL="0" indent="0" algn="l">
              <a:lnSpc>
                <a:spcPts val="5100"/>
              </a:lnSpc>
              <a:buNone/>
            </a:pPr>
            <a:r>
              <a:rPr lang="es-ES" sz="3200" b="1" dirty="0">
                <a:solidFill>
                  <a:srgbClr val="C00000"/>
                </a:solidFill>
                <a:effectLst>
                  <a:glow rad="101600">
                    <a:prstClr val="white">
                      <a:alpha val="60000"/>
                    </a:prstClr>
                  </a:glow>
                  <a:outerShdw blurRad="38100" dist="38100" dir="2700000" algn="tl">
                    <a:srgbClr val="000000">
                      <a:alpha val="43137"/>
                    </a:srgbClr>
                  </a:outerShdw>
                </a:effectLst>
                <a:latin typeface="Century Gothic" panose="020B0502020202020204"/>
              </a:rPr>
              <a:t>                 </a:t>
            </a:r>
            <a:r>
              <a:rPr lang="es-ES" sz="8000" b="1" dirty="0">
                <a:solidFill>
                  <a:srgbClr val="C00000"/>
                </a:solidFill>
                <a:effectLst>
                  <a:glow rad="101600">
                    <a:prstClr val="white">
                      <a:alpha val="60000"/>
                    </a:prstClr>
                  </a:glow>
                  <a:outerShdw blurRad="38100" dist="38100" dir="2700000" algn="tl">
                    <a:srgbClr val="000000">
                      <a:alpha val="43137"/>
                    </a:srgbClr>
                  </a:outerShdw>
                </a:effectLst>
                <a:latin typeface="Century Gothic" panose="020B0502020202020204"/>
              </a:rPr>
              <a:t>ECO</a:t>
            </a:r>
          </a:p>
          <a:p>
            <a:pPr marL="0" indent="0" algn="l">
              <a:lnSpc>
                <a:spcPts val="5100"/>
              </a:lnSpc>
              <a:buNone/>
            </a:pPr>
            <a:r>
              <a:rPr lang="en-US" sz="2200" b="1" dirty="0">
                <a:effectLst>
                  <a:glow rad="101600">
                    <a:prstClr val="white">
                      <a:alpha val="60000"/>
                    </a:prstClr>
                  </a:glow>
                </a:effectLst>
                <a:latin typeface="Century Gothic" panose="020B0502020202020204"/>
              </a:rPr>
              <a:t>Expedition &amp; Exploration Consulting Operator</a:t>
            </a:r>
            <a:endParaRPr kumimoji="0" lang="es-ES" sz="2200" b="1" i="0" u="none" strike="noStrike" kern="1200" cap="none" spc="0" normalizeH="0" baseline="0" noProof="0" dirty="0">
              <a:ln>
                <a:noFill/>
              </a:ln>
              <a:effectLst>
                <a:glow rad="101600">
                  <a:prstClr val="white">
                    <a:alpha val="60000"/>
                  </a:prstClr>
                </a:glow>
              </a:effectLst>
              <a:uLnTx/>
              <a:uFillTx/>
              <a:latin typeface="Century Gothic" panose="020B0502020202020204"/>
            </a:endParaRPr>
          </a:p>
        </p:txBody>
      </p:sp>
      <p:sp>
        <p:nvSpPr>
          <p:cNvPr id="2" name="CuadroTexto 1">
            <a:extLst>
              <a:ext uri="{FF2B5EF4-FFF2-40B4-BE49-F238E27FC236}">
                <a16:creationId xmlns:a16="http://schemas.microsoft.com/office/drawing/2014/main" id="{C583849D-CCEA-26CC-6490-F6F6AB3E5486}"/>
              </a:ext>
            </a:extLst>
          </p:cNvPr>
          <p:cNvSpPr txBox="1"/>
          <p:nvPr/>
        </p:nvSpPr>
        <p:spPr>
          <a:xfrm>
            <a:off x="697584" y="6746377"/>
            <a:ext cx="13565171" cy="672300"/>
          </a:xfrm>
          <a:prstGeom prst="rect">
            <a:avLst/>
          </a:prstGeom>
          <a:noFill/>
        </p:spPr>
        <p:txBody>
          <a:bodyPr wrap="square" rtlCol="0">
            <a:spAutoFit/>
          </a:bodyPr>
          <a:lstStyle/>
          <a:p>
            <a:pPr marL="0" marR="0" lvl="0" indent="0" algn="l" defTabSz="457200" rtl="0" eaLnBrk="1" fontAlgn="auto" latinLnBrk="0" hangingPunct="1">
              <a:lnSpc>
                <a:spcPts val="5100"/>
              </a:lnSpc>
              <a:spcBef>
                <a:spcPts val="0"/>
              </a:spcBef>
              <a:spcAft>
                <a:spcPts val="0"/>
              </a:spcAft>
              <a:buClrTx/>
              <a:buSzTx/>
              <a:buFontTx/>
              <a:buNone/>
              <a:tabLst/>
              <a:defRPr/>
            </a:pPr>
            <a:r>
              <a:rPr lang="en-US" sz="3200" b="1" dirty="0">
                <a:solidFill>
                  <a:prstClr val="black"/>
                </a:solidFill>
                <a:effectLst>
                  <a:glow rad="101600">
                    <a:prstClr val="white">
                      <a:alpha val="60000"/>
                    </a:prstClr>
                  </a:glow>
                </a:effectLst>
                <a:latin typeface="Century Gothic" panose="020B0502020202020204"/>
              </a:rPr>
              <a:t>Presenta</a:t>
            </a:r>
            <a:r>
              <a:rPr kumimoji="0" lang="en-US" sz="3200" b="1" i="0" u="none" strike="noStrike" kern="1200" cap="none" spc="0" normalizeH="0" baseline="0" noProof="0" dirty="0" err="1">
                <a:ln>
                  <a:noFill/>
                </a:ln>
                <a:solidFill>
                  <a:prstClr val="black"/>
                </a:solidFill>
                <a:effectLst>
                  <a:glow rad="101600">
                    <a:prstClr val="white">
                      <a:alpha val="60000"/>
                    </a:prstClr>
                  </a:glow>
                </a:effectLst>
                <a:uLnTx/>
                <a:uFillTx/>
                <a:latin typeface="Century Gothic" panose="020B0502020202020204"/>
                <a:ea typeface="+mn-ea"/>
                <a:cs typeface="+mn-cs"/>
              </a:rPr>
              <a:t>ción</a:t>
            </a:r>
            <a:r>
              <a:rPr kumimoji="0" lang="en-US" sz="3200" b="1" i="0" u="none" strike="noStrike" kern="1200" cap="none" spc="0" normalizeH="0" baseline="0" noProof="0" dirty="0">
                <a:ln>
                  <a:noFill/>
                </a:ln>
                <a:solidFill>
                  <a:prstClr val="black"/>
                </a:solidFill>
                <a:effectLst>
                  <a:glow rad="101600">
                    <a:prstClr val="white">
                      <a:alpha val="60000"/>
                    </a:prstClr>
                  </a:glow>
                </a:effectLst>
                <a:uLnTx/>
                <a:uFillTx/>
                <a:latin typeface="Century Gothic" panose="020B0502020202020204"/>
                <a:ea typeface="+mn-ea"/>
                <a:cs typeface="+mn-cs"/>
              </a:rPr>
              <a:t> para Seniors Management Nationals Advisors  (SMNA)</a:t>
            </a:r>
            <a:endParaRPr kumimoji="0" lang="es-ES" sz="3200" b="1" i="0" u="none" strike="noStrike" kern="1200" cap="none" spc="0" normalizeH="0" baseline="0" noProof="0" dirty="0">
              <a:ln>
                <a:noFill/>
              </a:ln>
              <a:solidFill>
                <a:prstClr val="black"/>
              </a:solidFill>
              <a:effectLst>
                <a:glow rad="101600">
                  <a:prstClr val="white">
                    <a:alpha val="60000"/>
                  </a:prstClr>
                </a:glow>
              </a:effectLst>
              <a:uLnTx/>
              <a:uFillTx/>
              <a:latin typeface="Century Gothic" panose="020B050202020202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2F9E8-4185-A0F7-A856-FC0FB2AA8FB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749E8F1A-74D0-A312-6FC4-1AF94C26966C}"/>
              </a:ext>
            </a:extLst>
          </p:cNvPr>
          <p:cNvSpPr/>
          <p:nvPr/>
        </p:nvSpPr>
        <p:spPr>
          <a:xfrm>
            <a:off x="1727021" y="251293"/>
            <a:ext cx="11897182" cy="1952744"/>
          </a:xfrm>
          <a:prstGeom prst="rect">
            <a:avLst/>
          </a:prstGeom>
          <a:noFill/>
          <a:ln/>
        </p:spPr>
        <p:txBody>
          <a:bodyPr wrap="square" lIns="0" tIns="0" rIns="0" bIns="0" rtlCol="0" anchor="t"/>
          <a:lstStyle/>
          <a:p>
            <a:pPr marL="0" indent="0" algn="l">
              <a:lnSpc>
                <a:spcPts val="5100"/>
              </a:lnSpc>
              <a:buNone/>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PROGRAMA DE  FORMACION &amp; CONSULTORIA</a:t>
            </a:r>
          </a:p>
          <a:p>
            <a:pPr marL="0" indent="0" algn="l">
              <a:lnSpc>
                <a:spcPts val="5100"/>
              </a:lnSpc>
              <a:buNone/>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PARA EXPEDICIONES EN AREAS REMOTAS</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r>
              <a:rPr lang="en-US" sz="4100" dirty="0">
                <a:solidFill>
                  <a:srgbClr val="373B48"/>
                </a:solidFill>
                <a:latin typeface="Mona Sans Semi Bold" pitchFamily="34" charset="0"/>
                <a:ea typeface="Mona Sans Semi Bold" pitchFamily="34" charset="-122"/>
                <a:cs typeface="Mona Sans Semi Bold" pitchFamily="34" charset="-120"/>
              </a:rPr>
              <a:t> </a:t>
            </a:r>
            <a:endParaRPr lang="en-US" sz="4100" dirty="0"/>
          </a:p>
        </p:txBody>
      </p:sp>
      <p:sp>
        <p:nvSpPr>
          <p:cNvPr id="4" name="Text 1">
            <a:extLst>
              <a:ext uri="{FF2B5EF4-FFF2-40B4-BE49-F238E27FC236}">
                <a16:creationId xmlns:a16="http://schemas.microsoft.com/office/drawing/2014/main" id="{2A0BACF8-6121-4B48-14BF-A929D7F104D3}"/>
              </a:ext>
            </a:extLst>
          </p:cNvPr>
          <p:cNvSpPr/>
          <p:nvPr/>
        </p:nvSpPr>
        <p:spPr>
          <a:xfrm>
            <a:off x="7780269" y="1753679"/>
            <a:ext cx="6359938" cy="1666875"/>
          </a:xfrm>
          <a:prstGeom prst="rect">
            <a:avLst/>
          </a:prstGeom>
          <a:noFill/>
          <a:ln/>
        </p:spPr>
        <p:txBody>
          <a:bodyPr wrap="square" lIns="0" tIns="0" rIns="0" bIns="0" rtlCol="0" anchor="t"/>
          <a:lstStyle/>
          <a:p>
            <a:pPr marL="0" indent="0" algn="l">
              <a:lnSpc>
                <a:spcPts val="2600"/>
              </a:lnSpc>
              <a:buNone/>
            </a:pPr>
            <a:r>
              <a:rPr lang="en-US" b="1" dirty="0">
                <a:solidFill>
                  <a:srgbClr val="52586B"/>
                </a:solidFill>
                <a:latin typeface="Funnel Sans" pitchFamily="34" charset="0"/>
                <a:ea typeface="Funnel Sans" pitchFamily="34" charset="-122"/>
                <a:cs typeface="Funnel Sans" pitchFamily="34" charset="-120"/>
              </a:rPr>
              <a:t> Bienvenidos a esta presentación integral sobre nuestro programa de formación y </a:t>
            </a:r>
            <a:r>
              <a:rPr lang="en-US" b="1" dirty="0" err="1">
                <a:solidFill>
                  <a:srgbClr val="52586B"/>
                </a:solidFill>
                <a:latin typeface="Funnel Sans" pitchFamily="34" charset="0"/>
                <a:ea typeface="Funnel Sans" pitchFamily="34" charset="-122"/>
                <a:cs typeface="Funnel Sans" pitchFamily="34" charset="-120"/>
              </a:rPr>
              <a:t>servicios</a:t>
            </a:r>
            <a:r>
              <a:rPr lang="en-US" b="1" dirty="0">
                <a:solidFill>
                  <a:srgbClr val="52586B"/>
                </a:solidFill>
                <a:latin typeface="Funnel Sans" pitchFamily="34" charset="0"/>
                <a:ea typeface="Funnel Sans" pitchFamily="34" charset="-122"/>
                <a:cs typeface="Funnel Sans" pitchFamily="34" charset="-120"/>
              </a:rPr>
              <a:t> de </a:t>
            </a:r>
            <a:r>
              <a:rPr lang="en-US" b="1" dirty="0" err="1">
                <a:solidFill>
                  <a:srgbClr val="52586B"/>
                </a:solidFill>
                <a:latin typeface="Funnel Sans" pitchFamily="34" charset="0"/>
                <a:ea typeface="Funnel Sans" pitchFamily="34" charset="-122"/>
                <a:cs typeface="Funnel Sans" pitchFamily="34" charset="-120"/>
              </a:rPr>
              <a:t>consultoría</a:t>
            </a:r>
            <a:r>
              <a:rPr lang="en-US" b="1" dirty="0">
                <a:solidFill>
                  <a:srgbClr val="52586B"/>
                </a:solidFill>
                <a:latin typeface="Funnel Sans" pitchFamily="34" charset="0"/>
                <a:ea typeface="Funnel Sans" pitchFamily="34" charset="-122"/>
                <a:cs typeface="Funnel Sans" pitchFamily="34" charset="-120"/>
              </a:rPr>
              <a:t> para expediciones en áreas remotas. </a:t>
            </a:r>
          </a:p>
          <a:p>
            <a:pPr marL="0" indent="0" algn="l">
              <a:lnSpc>
                <a:spcPts val="2600"/>
              </a:lnSpc>
              <a:buNone/>
            </a:pPr>
            <a:r>
              <a:rPr lang="en-US" b="1" dirty="0">
                <a:solidFill>
                  <a:srgbClr val="52586B"/>
                </a:solidFill>
                <a:latin typeface="Funnel Sans" pitchFamily="34" charset="0"/>
                <a:ea typeface="Funnel Sans" pitchFamily="34" charset="-122"/>
                <a:cs typeface="Funnel Sans" pitchFamily="34" charset="-120"/>
              </a:rPr>
              <a:t> A lo largo de esta exposición, exploraremos los componentes esenciales de nuestro programa, las variables clave a considerar, y los beneficios tanto para participantes como para las comunidades locales.</a:t>
            </a:r>
          </a:p>
          <a:p>
            <a:pPr marL="0" indent="0" algn="l">
              <a:lnSpc>
                <a:spcPts val="2600"/>
              </a:lnSpc>
              <a:buNone/>
            </a:pPr>
            <a:endParaRPr lang="en-US" b="1" dirty="0">
              <a:solidFill>
                <a:srgbClr val="52586B"/>
              </a:solidFill>
              <a:latin typeface="Funnel Sans" pitchFamily="34" charset="0"/>
              <a:ea typeface="Funnel Sans" pitchFamily="34" charset="-122"/>
            </a:endParaRPr>
          </a:p>
        </p:txBody>
      </p:sp>
      <p:sp>
        <p:nvSpPr>
          <p:cNvPr id="6" name="Shape 3">
            <a:extLst>
              <a:ext uri="{FF2B5EF4-FFF2-40B4-BE49-F238E27FC236}">
                <a16:creationId xmlns:a16="http://schemas.microsoft.com/office/drawing/2014/main" id="{A6043A1E-A0EE-2BC3-AFC5-AA0BBAC0DBE6}"/>
              </a:ext>
            </a:extLst>
          </p:cNvPr>
          <p:cNvSpPr/>
          <p:nvPr/>
        </p:nvSpPr>
        <p:spPr>
          <a:xfrm>
            <a:off x="7498455" y="6905364"/>
            <a:ext cx="798325" cy="781098"/>
          </a:xfrm>
          <a:prstGeom prst="roundRect">
            <a:avLst>
              <a:gd name="adj" fmla="val 27435622"/>
            </a:avLst>
          </a:prstGeom>
          <a:solidFill>
            <a:schemeClr val="accent4">
              <a:lumMod val="20000"/>
              <a:lumOff val="80000"/>
            </a:schemeClr>
          </a:solidFill>
          <a:ln w="7620">
            <a:solidFill>
              <a:srgbClr val="FFFFFF"/>
            </a:solidFill>
            <a:prstDash val="solid"/>
          </a:ln>
        </p:spPr>
        <p:txBody>
          <a:bodyPr/>
          <a:lstStyle/>
          <a:p>
            <a:endParaRPr lang="es-ES"/>
          </a:p>
        </p:txBody>
      </p:sp>
      <p:sp>
        <p:nvSpPr>
          <p:cNvPr id="7" name="Text 4">
            <a:extLst>
              <a:ext uri="{FF2B5EF4-FFF2-40B4-BE49-F238E27FC236}">
                <a16:creationId xmlns:a16="http://schemas.microsoft.com/office/drawing/2014/main" id="{01154262-7C76-C319-9050-D4F56D9DE43D}"/>
              </a:ext>
            </a:extLst>
          </p:cNvPr>
          <p:cNvSpPr/>
          <p:nvPr/>
        </p:nvSpPr>
        <p:spPr>
          <a:xfrm>
            <a:off x="6333530" y="7099697"/>
            <a:ext cx="96917" cy="97512"/>
          </a:xfrm>
          <a:prstGeom prst="rect">
            <a:avLst/>
          </a:prstGeom>
          <a:noFill/>
          <a:ln/>
        </p:spPr>
        <p:txBody>
          <a:bodyPr wrap="none" lIns="0" tIns="0" rIns="0" bIns="0" rtlCol="0" anchor="t"/>
          <a:lstStyle/>
          <a:p>
            <a:pPr marL="0" indent="0" algn="ctr">
              <a:lnSpc>
                <a:spcPts val="750"/>
              </a:lnSpc>
              <a:buNone/>
            </a:pPr>
            <a:r>
              <a:rPr lang="en-US" sz="750" dirty="0">
                <a:solidFill>
                  <a:srgbClr val="FFFFFF"/>
                </a:solidFill>
                <a:latin typeface="Funnel Sans Medium" pitchFamily="34" charset="0"/>
                <a:ea typeface="Funnel Sans Medium" pitchFamily="34" charset="-122"/>
                <a:cs typeface="Funnel Sans Medium" pitchFamily="34" charset="-120"/>
              </a:rPr>
              <a:t>JS</a:t>
            </a:r>
            <a:endParaRPr lang="en-US" sz="750" dirty="0"/>
          </a:p>
        </p:txBody>
      </p:sp>
      <p:sp>
        <p:nvSpPr>
          <p:cNvPr id="8" name="Text 5">
            <a:extLst>
              <a:ext uri="{FF2B5EF4-FFF2-40B4-BE49-F238E27FC236}">
                <a16:creationId xmlns:a16="http://schemas.microsoft.com/office/drawing/2014/main" id="{EEA2764B-901E-8AAD-0DDF-26458918FD56}"/>
              </a:ext>
            </a:extLst>
          </p:cNvPr>
          <p:cNvSpPr/>
          <p:nvPr/>
        </p:nvSpPr>
        <p:spPr>
          <a:xfrm>
            <a:off x="8400749" y="7352816"/>
            <a:ext cx="1850588" cy="364450"/>
          </a:xfrm>
          <a:prstGeom prst="rect">
            <a:avLst/>
          </a:prstGeom>
          <a:noFill/>
          <a:ln/>
        </p:spPr>
        <p:txBody>
          <a:bodyPr wrap="none" lIns="0" tIns="0" rIns="0" bIns="0" rtlCol="0" anchor="t"/>
          <a:lstStyle/>
          <a:p>
            <a:pPr marL="0" indent="0" algn="l">
              <a:lnSpc>
                <a:spcPts val="2850"/>
              </a:lnSpc>
              <a:buNone/>
            </a:pPr>
            <a:r>
              <a:rPr lang="en-US" sz="2050" b="1" dirty="0">
                <a:solidFill>
                  <a:srgbClr val="52586B"/>
                </a:solidFill>
                <a:latin typeface="Funnel Sans Bold" pitchFamily="34" charset="0"/>
                <a:ea typeface="Funnel Sans Bold" pitchFamily="34" charset="-122"/>
                <a:cs typeface="Funnel Sans Bold" pitchFamily="34" charset="-120"/>
              </a:rPr>
              <a:t>por JM Solana (Lobo)</a:t>
            </a:r>
            <a:endParaRPr lang="en-US" sz="2050" dirty="0"/>
          </a:p>
        </p:txBody>
      </p:sp>
      <p:pic>
        <p:nvPicPr>
          <p:cNvPr id="16" name="Imagen 15" descr="Imagen que contiene exterior, persona, hombre, pasto&#10;&#10;El contenido generado por IA puede ser incorrecto.">
            <a:extLst>
              <a:ext uri="{FF2B5EF4-FFF2-40B4-BE49-F238E27FC236}">
                <a16:creationId xmlns:a16="http://schemas.microsoft.com/office/drawing/2014/main" id="{D745CD7E-FCD2-E86A-27B0-F1C098EE114C}"/>
              </a:ext>
            </a:extLst>
          </p:cNvPr>
          <p:cNvPicPr>
            <a:picLocks noChangeAspect="1"/>
          </p:cNvPicPr>
          <p:nvPr/>
        </p:nvPicPr>
        <p:blipFill>
          <a:blip r:embed="rId3"/>
          <a:stretch>
            <a:fillRect/>
          </a:stretch>
        </p:blipFill>
        <p:spPr>
          <a:xfrm>
            <a:off x="867266" y="1227665"/>
            <a:ext cx="4720377" cy="45454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n 8" descr="Una caricatura de una persona&#10;&#10;El contenido generado por IA puede ser incorrecto.">
            <a:extLst>
              <a:ext uri="{FF2B5EF4-FFF2-40B4-BE49-F238E27FC236}">
                <a16:creationId xmlns:a16="http://schemas.microsoft.com/office/drawing/2014/main" id="{1166D829-F2BC-5344-1BB3-EED3E2C795C7}"/>
              </a:ext>
            </a:extLst>
          </p:cNvPr>
          <p:cNvPicPr>
            <a:picLocks noChangeAspect="1"/>
          </p:cNvPicPr>
          <p:nvPr/>
        </p:nvPicPr>
        <p:blipFill>
          <a:blip r:embed="rId4"/>
          <a:stretch>
            <a:fillRect/>
          </a:stretch>
        </p:blipFill>
        <p:spPr>
          <a:xfrm>
            <a:off x="12377394" y="7178957"/>
            <a:ext cx="2059674" cy="920925"/>
          </a:xfrm>
          <a:prstGeom prst="rect">
            <a:avLst/>
          </a:prstGeom>
        </p:spPr>
      </p:pic>
      <p:pic>
        <p:nvPicPr>
          <p:cNvPr id="12" name="Imagen 11" descr="Hombre sentado en una montaña&#10;&#10;El contenido generado por IA puede ser incorrecto.">
            <a:extLst>
              <a:ext uri="{FF2B5EF4-FFF2-40B4-BE49-F238E27FC236}">
                <a16:creationId xmlns:a16="http://schemas.microsoft.com/office/drawing/2014/main" id="{DA20E9CE-886B-3394-919E-8685217F0620}"/>
              </a:ext>
            </a:extLst>
          </p:cNvPr>
          <p:cNvPicPr>
            <a:picLocks noChangeAspect="1"/>
          </p:cNvPicPr>
          <p:nvPr/>
        </p:nvPicPr>
        <p:blipFill>
          <a:blip r:embed="rId5"/>
          <a:stretch>
            <a:fillRect/>
          </a:stretch>
        </p:blipFill>
        <p:spPr>
          <a:xfrm rot="21099334">
            <a:off x="801428" y="5343505"/>
            <a:ext cx="5571242" cy="263548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Gráfico 9" descr="Lobo con relleno sólido">
            <a:extLst>
              <a:ext uri="{FF2B5EF4-FFF2-40B4-BE49-F238E27FC236}">
                <a16:creationId xmlns:a16="http://schemas.microsoft.com/office/drawing/2014/main" id="{B07F4D1B-A541-EB64-40E3-9EBBD0D6AA4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44112" y="7197209"/>
            <a:ext cx="707010" cy="707010"/>
          </a:xfrm>
          <a:prstGeom prst="rect">
            <a:avLst/>
          </a:prstGeom>
        </p:spPr>
      </p:pic>
      <p:sp>
        <p:nvSpPr>
          <p:cNvPr id="11" name="CuadroTexto 10">
            <a:extLst>
              <a:ext uri="{FF2B5EF4-FFF2-40B4-BE49-F238E27FC236}">
                <a16:creationId xmlns:a16="http://schemas.microsoft.com/office/drawing/2014/main" id="{88BED05C-34A2-7F26-0BCA-D9A9977923F1}"/>
              </a:ext>
            </a:extLst>
          </p:cNvPr>
          <p:cNvSpPr txBox="1"/>
          <p:nvPr/>
        </p:nvSpPr>
        <p:spPr>
          <a:xfrm>
            <a:off x="7675612" y="4178685"/>
            <a:ext cx="6634277" cy="2126864"/>
          </a:xfrm>
          <a:prstGeom prst="rect">
            <a:avLst/>
          </a:prstGeom>
          <a:noFill/>
        </p:spPr>
        <p:txBody>
          <a:bodyPr wrap="square" rtlCol="0">
            <a:spAutoFit/>
          </a:bodyPr>
          <a:lstStyle/>
          <a:p>
            <a:pPr>
              <a:lnSpc>
                <a:spcPct val="150000"/>
              </a:lnSpc>
            </a:pPr>
            <a:r>
              <a:rPr lang="es-ES" b="1" dirty="0">
                <a:solidFill>
                  <a:schemeClr val="tx1">
                    <a:lumMod val="65000"/>
                    <a:lumOff val="35000"/>
                  </a:schemeClr>
                </a:solidFill>
                <a:latin typeface="Funnel Sans"/>
                <a:ea typeface="Funnel Sans"/>
              </a:rPr>
              <a:t> Con años de experiencia en el campo de las expediciones, nuestro objetivo es ofrecerles una visión completa de como ayudarles a desarrollar las habilidades  necesarias para enfrentar los desafíos únicos que representan los entornos remotos, siempre con un enfoque de Seguridad Y sostenibilidad y Excelencia</a:t>
            </a:r>
          </a:p>
        </p:txBody>
      </p:sp>
    </p:spTree>
    <p:extLst>
      <p:ext uri="{BB962C8B-B14F-4D97-AF65-F5344CB8AC3E}">
        <p14:creationId xmlns:p14="http://schemas.microsoft.com/office/powerpoint/2010/main" val="213944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2785140" y="227595"/>
            <a:ext cx="10515179" cy="1305163"/>
          </a:xfrm>
          <a:prstGeom prst="rect">
            <a:avLst/>
          </a:prstGeom>
          <a:noFill/>
          <a:ln/>
        </p:spPr>
        <p:txBody>
          <a:bodyPr wrap="square" lIns="0" tIns="0" rIns="0" bIns="0" rtlCol="0" anchor="t"/>
          <a:lstStyle/>
          <a:p>
            <a:pPr>
              <a:lnSpc>
                <a:spcPts val="5100"/>
              </a:lnSpc>
            </a:pPr>
            <a:r>
              <a:rPr lang="es-ES" sz="44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Contexto &amp; Objetivos del Programa</a:t>
            </a:r>
            <a:endParaRPr kumimoji="0" lang="es-ES" sz="44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endParaRPr lang="en-US" sz="4100" dirty="0"/>
          </a:p>
        </p:txBody>
      </p:sp>
      <p:sp>
        <p:nvSpPr>
          <p:cNvPr id="4" name="Shape 1"/>
          <p:cNvSpPr/>
          <p:nvPr/>
        </p:nvSpPr>
        <p:spPr>
          <a:xfrm>
            <a:off x="6256466" y="2198904"/>
            <a:ext cx="469821" cy="469821"/>
          </a:xfrm>
          <a:prstGeom prst="roundRect">
            <a:avLst>
              <a:gd name="adj" fmla="val 18670"/>
            </a:avLst>
          </a:prstGeom>
          <a:solidFill>
            <a:srgbClr val="E2E4E9"/>
          </a:solidFill>
          <a:ln w="7620">
            <a:solidFill>
              <a:srgbClr val="C8CACF"/>
            </a:solidFill>
            <a:prstDash val="solid"/>
          </a:ln>
        </p:spPr>
        <p:txBody>
          <a:bodyPr/>
          <a:lstStyle/>
          <a:p>
            <a:endParaRPr lang="es-ES"/>
          </a:p>
        </p:txBody>
      </p:sp>
      <p:pic>
        <p:nvPicPr>
          <p:cNvPr id="5" name="Image 1" descr="preencoded.png"/>
          <p:cNvPicPr>
            <a:picLocks noChangeAspect="1"/>
          </p:cNvPicPr>
          <p:nvPr/>
        </p:nvPicPr>
        <p:blipFill>
          <a:blip r:embed="rId3"/>
          <a:stretch>
            <a:fillRect/>
          </a:stretch>
        </p:blipFill>
        <p:spPr>
          <a:xfrm>
            <a:off x="6354292" y="2231737"/>
            <a:ext cx="313253" cy="391478"/>
          </a:xfrm>
          <a:prstGeom prst="rect">
            <a:avLst/>
          </a:prstGeom>
        </p:spPr>
      </p:pic>
      <p:sp>
        <p:nvSpPr>
          <p:cNvPr id="6" name="Text 2"/>
          <p:cNvSpPr/>
          <p:nvPr/>
        </p:nvSpPr>
        <p:spPr>
          <a:xfrm>
            <a:off x="6922056" y="2107465"/>
            <a:ext cx="3031927" cy="652701"/>
          </a:xfrm>
          <a:prstGeom prst="rect">
            <a:avLst/>
          </a:prstGeom>
          <a:noFill/>
          <a:ln/>
        </p:spPr>
        <p:txBody>
          <a:bodyPr wrap="square" lIns="0" tIns="0" rIns="0" bIns="0" rtlCol="0" anchor="t"/>
          <a:lstStyle/>
          <a:p>
            <a:pPr marL="0" indent="0" algn="l">
              <a:lnSpc>
                <a:spcPts val="2550"/>
              </a:lnSpc>
              <a:buNone/>
            </a:pPr>
            <a:r>
              <a:rPr lang="en-US" sz="2050" b="1" dirty="0">
                <a:solidFill>
                  <a:srgbClr val="002060"/>
                </a:solidFill>
                <a:latin typeface="Mona Sans Semi Bold" pitchFamily="34" charset="0"/>
                <a:ea typeface="Mona Sans Semi Bold" pitchFamily="34" charset="-122"/>
                <a:cs typeface="Mona Sans Semi Bold" pitchFamily="34" charset="-120"/>
              </a:rPr>
              <a:t>Importancia de las Expediciones</a:t>
            </a:r>
            <a:endParaRPr lang="en-US" sz="2050" b="1" dirty="0">
              <a:solidFill>
                <a:srgbClr val="002060"/>
              </a:solidFill>
            </a:endParaRPr>
          </a:p>
        </p:txBody>
      </p:sp>
      <p:sp>
        <p:nvSpPr>
          <p:cNvPr id="7" name="Text 3"/>
          <p:cNvSpPr/>
          <p:nvPr/>
        </p:nvSpPr>
        <p:spPr>
          <a:xfrm>
            <a:off x="6895981" y="2955965"/>
            <a:ext cx="3031927" cy="2338626"/>
          </a:xfrm>
          <a:prstGeom prst="rect">
            <a:avLst/>
          </a:prstGeom>
          <a:noFill/>
          <a:ln/>
        </p:spPr>
        <p:txBody>
          <a:bodyPr wrap="square" lIns="0" tIns="0" rIns="0" bIns="0" rtlCol="0" anchor="t"/>
          <a:lstStyle/>
          <a:p>
            <a:pPr marL="0" indent="0" algn="l">
              <a:lnSpc>
                <a:spcPts val="2600"/>
              </a:lnSpc>
              <a:buNone/>
            </a:pPr>
            <a:r>
              <a:rPr lang="en-US" b="1" dirty="0">
                <a:solidFill>
                  <a:srgbClr val="52586B"/>
                </a:solidFill>
                <a:latin typeface="Funnel Sans" pitchFamily="34" charset="0"/>
                <a:ea typeface="Funnel Sans" pitchFamily="34" charset="-122"/>
                <a:cs typeface="Funnel Sans" pitchFamily="34" charset="-120"/>
              </a:rPr>
              <a:t> Las expediciones en áreas remotas ofrecen oportunidades únicas de exploración, investigación y crecimiento personal, requiriendo formación especializada para garantizar </a:t>
            </a:r>
            <a:r>
              <a:rPr lang="en-US" b="1" dirty="0" err="1">
                <a:solidFill>
                  <a:srgbClr val="52586B"/>
                </a:solidFill>
                <a:latin typeface="Funnel Sans" pitchFamily="34" charset="0"/>
                <a:ea typeface="Funnel Sans" pitchFamily="34" charset="-122"/>
                <a:cs typeface="Funnel Sans" pitchFamily="34" charset="-120"/>
              </a:rPr>
              <a:t>seguridad</a:t>
            </a:r>
            <a:r>
              <a:rPr lang="en-US" b="1" dirty="0">
                <a:solidFill>
                  <a:srgbClr val="52586B"/>
                </a:solidFill>
                <a:latin typeface="Funnel Sans" pitchFamily="34" charset="0"/>
                <a:ea typeface="Funnel Sans" pitchFamily="34" charset="-122"/>
                <a:cs typeface="Funnel Sans" pitchFamily="34" charset="-120"/>
              </a:rPr>
              <a:t> y éxito</a:t>
            </a:r>
            <a:r>
              <a:rPr lang="en-US" sz="1600" b="1" dirty="0">
                <a:solidFill>
                  <a:srgbClr val="52586B"/>
                </a:solidFill>
                <a:latin typeface="Funnel Sans" pitchFamily="34" charset="0"/>
                <a:ea typeface="Funnel Sans" pitchFamily="34" charset="-122"/>
                <a:cs typeface="Funnel Sans" pitchFamily="34" charset="-120"/>
              </a:rPr>
              <a:t>.</a:t>
            </a:r>
            <a:endParaRPr lang="en-US" sz="1600" b="1" dirty="0"/>
          </a:p>
        </p:txBody>
      </p:sp>
      <p:sp>
        <p:nvSpPr>
          <p:cNvPr id="8" name="Shape 4"/>
          <p:cNvSpPr/>
          <p:nvPr/>
        </p:nvSpPr>
        <p:spPr>
          <a:xfrm>
            <a:off x="10149752" y="2192565"/>
            <a:ext cx="469821" cy="469821"/>
          </a:xfrm>
          <a:prstGeom prst="roundRect">
            <a:avLst>
              <a:gd name="adj" fmla="val 18670"/>
            </a:avLst>
          </a:prstGeom>
          <a:solidFill>
            <a:srgbClr val="E2E4E9"/>
          </a:solidFill>
          <a:ln w="7620">
            <a:solidFill>
              <a:srgbClr val="C8CACF"/>
            </a:solidFill>
            <a:prstDash val="solid"/>
          </a:ln>
        </p:spPr>
        <p:txBody>
          <a:bodyPr/>
          <a:lstStyle/>
          <a:p>
            <a:endParaRPr lang="es-ES"/>
          </a:p>
        </p:txBody>
      </p:sp>
      <p:pic>
        <p:nvPicPr>
          <p:cNvPr id="9" name="Image 2" descr="preencoded.png"/>
          <p:cNvPicPr>
            <a:picLocks noChangeAspect="1"/>
          </p:cNvPicPr>
          <p:nvPr/>
        </p:nvPicPr>
        <p:blipFill>
          <a:blip r:embed="rId4"/>
          <a:stretch>
            <a:fillRect/>
          </a:stretch>
        </p:blipFill>
        <p:spPr>
          <a:xfrm>
            <a:off x="10245365" y="2270908"/>
            <a:ext cx="313253" cy="391478"/>
          </a:xfrm>
          <a:prstGeom prst="rect">
            <a:avLst/>
          </a:prstGeom>
        </p:spPr>
      </p:pic>
      <p:sp>
        <p:nvSpPr>
          <p:cNvPr id="10" name="Text 5"/>
          <p:cNvSpPr/>
          <p:nvPr/>
        </p:nvSpPr>
        <p:spPr>
          <a:xfrm>
            <a:off x="10895958" y="2345829"/>
            <a:ext cx="2752130" cy="326350"/>
          </a:xfrm>
          <a:prstGeom prst="rect">
            <a:avLst/>
          </a:prstGeom>
          <a:noFill/>
          <a:ln/>
        </p:spPr>
        <p:txBody>
          <a:bodyPr wrap="none" lIns="0" tIns="0" rIns="0" bIns="0" rtlCol="0" anchor="t"/>
          <a:lstStyle/>
          <a:p>
            <a:pPr marL="0" indent="0" algn="l">
              <a:lnSpc>
                <a:spcPts val="2550"/>
              </a:lnSpc>
              <a:buNone/>
            </a:pPr>
            <a:r>
              <a:rPr lang="en-US" sz="2050" b="1" dirty="0">
                <a:solidFill>
                  <a:srgbClr val="002060"/>
                </a:solidFill>
                <a:latin typeface="Mona Sans Semi Bold" pitchFamily="34" charset="0"/>
                <a:ea typeface="Mona Sans Semi Bold" pitchFamily="34" charset="-122"/>
                <a:cs typeface="Mona Sans Semi Bold" pitchFamily="34" charset="-120"/>
              </a:rPr>
              <a:t>Capacitación Técnica</a:t>
            </a:r>
            <a:endParaRPr lang="en-US" sz="2050" b="1" dirty="0">
              <a:solidFill>
                <a:srgbClr val="002060"/>
              </a:solidFill>
            </a:endParaRPr>
          </a:p>
        </p:txBody>
      </p:sp>
      <p:sp>
        <p:nvSpPr>
          <p:cNvPr id="11" name="Text 6"/>
          <p:cNvSpPr/>
          <p:nvPr/>
        </p:nvSpPr>
        <p:spPr>
          <a:xfrm>
            <a:off x="10867549" y="2955965"/>
            <a:ext cx="3031927" cy="2004536"/>
          </a:xfrm>
          <a:prstGeom prst="rect">
            <a:avLst/>
          </a:prstGeom>
          <a:noFill/>
          <a:ln/>
        </p:spPr>
        <p:txBody>
          <a:bodyPr wrap="square" lIns="0" tIns="0" rIns="0" bIns="0" rtlCol="0" anchor="t"/>
          <a:lstStyle/>
          <a:p>
            <a:pPr marL="0" indent="0" algn="l">
              <a:lnSpc>
                <a:spcPts val="2600"/>
              </a:lnSpc>
              <a:buNone/>
            </a:pPr>
            <a:r>
              <a:rPr lang="en-US" b="1" dirty="0">
                <a:solidFill>
                  <a:srgbClr val="52586B"/>
                </a:solidFill>
                <a:latin typeface="Funnel Sans" pitchFamily="34" charset="0"/>
                <a:ea typeface="Funnel Sans" pitchFamily="34" charset="-122"/>
                <a:cs typeface="Funnel Sans" pitchFamily="34" charset="-120"/>
              </a:rPr>
              <a:t> Nuestro programa busca desarrollar habilidades técnicas y de </a:t>
            </a:r>
            <a:r>
              <a:rPr lang="en-US" b="1" dirty="0" err="1">
                <a:solidFill>
                  <a:srgbClr val="52586B"/>
                </a:solidFill>
                <a:latin typeface="Funnel Sans" pitchFamily="34" charset="0"/>
                <a:ea typeface="Funnel Sans" pitchFamily="34" charset="-122"/>
                <a:cs typeface="Funnel Sans" pitchFamily="34" charset="-120"/>
              </a:rPr>
              <a:t>seguridad</a:t>
            </a:r>
            <a:r>
              <a:rPr lang="en-US" b="1" dirty="0">
                <a:solidFill>
                  <a:srgbClr val="52586B"/>
                </a:solidFill>
                <a:latin typeface="Funnel Sans" pitchFamily="34" charset="0"/>
                <a:ea typeface="Funnel Sans" pitchFamily="34" charset="-122"/>
                <a:cs typeface="Funnel Sans" pitchFamily="34" charset="-120"/>
              </a:rPr>
              <a:t> esenciales para entornos desafiantes, promoviendo el trabajo en equipo y liderazgo efectivo. </a:t>
            </a:r>
            <a:endParaRPr lang="en-US" b="1" dirty="0"/>
          </a:p>
        </p:txBody>
      </p:sp>
      <p:sp>
        <p:nvSpPr>
          <p:cNvPr id="12" name="Shape 7"/>
          <p:cNvSpPr/>
          <p:nvPr/>
        </p:nvSpPr>
        <p:spPr>
          <a:xfrm>
            <a:off x="6253387" y="5648206"/>
            <a:ext cx="469821" cy="469821"/>
          </a:xfrm>
          <a:prstGeom prst="roundRect">
            <a:avLst>
              <a:gd name="adj" fmla="val 18670"/>
            </a:avLst>
          </a:prstGeom>
          <a:solidFill>
            <a:srgbClr val="E2E4E9"/>
          </a:solidFill>
          <a:ln w="7620">
            <a:solidFill>
              <a:srgbClr val="C8CACF"/>
            </a:solidFill>
            <a:prstDash val="solid"/>
          </a:ln>
        </p:spPr>
        <p:txBody>
          <a:bodyPr/>
          <a:lstStyle/>
          <a:p>
            <a:endParaRPr lang="es-ES"/>
          </a:p>
        </p:txBody>
      </p:sp>
      <p:pic>
        <p:nvPicPr>
          <p:cNvPr id="13" name="Image 3" descr="preencoded.png"/>
          <p:cNvPicPr>
            <a:picLocks noChangeAspect="1"/>
          </p:cNvPicPr>
          <p:nvPr/>
        </p:nvPicPr>
        <p:blipFill>
          <a:blip r:embed="rId5"/>
          <a:stretch>
            <a:fillRect/>
          </a:stretch>
        </p:blipFill>
        <p:spPr>
          <a:xfrm>
            <a:off x="6331746" y="5694254"/>
            <a:ext cx="313253" cy="391478"/>
          </a:xfrm>
          <a:prstGeom prst="rect">
            <a:avLst/>
          </a:prstGeom>
        </p:spPr>
      </p:pic>
      <p:sp>
        <p:nvSpPr>
          <p:cNvPr id="14" name="Text 8"/>
          <p:cNvSpPr/>
          <p:nvPr/>
        </p:nvSpPr>
        <p:spPr>
          <a:xfrm>
            <a:off x="7302566" y="6022241"/>
            <a:ext cx="2798326" cy="326350"/>
          </a:xfrm>
          <a:prstGeom prst="rect">
            <a:avLst/>
          </a:prstGeom>
          <a:noFill/>
          <a:ln/>
        </p:spPr>
        <p:txBody>
          <a:bodyPr wrap="none" lIns="0" tIns="0" rIns="0" bIns="0" rtlCol="0" anchor="t"/>
          <a:lstStyle/>
          <a:p>
            <a:pPr marL="0" indent="0" algn="l">
              <a:lnSpc>
                <a:spcPts val="2550"/>
              </a:lnSpc>
              <a:buNone/>
            </a:pPr>
            <a:r>
              <a:rPr lang="en-US" sz="2050" b="1" dirty="0">
                <a:solidFill>
                  <a:srgbClr val="002060"/>
                </a:solidFill>
                <a:latin typeface="Mona Sans Semi Bold" pitchFamily="34" charset="0"/>
                <a:ea typeface="Mona Sans Semi Bold" pitchFamily="34" charset="-122"/>
                <a:cs typeface="Mona Sans Semi Bold" pitchFamily="34" charset="-120"/>
              </a:rPr>
              <a:t>Conciencia Ambiental</a:t>
            </a:r>
            <a:endParaRPr lang="en-US" sz="2050" b="1" dirty="0">
              <a:solidFill>
                <a:srgbClr val="002060"/>
              </a:solidFill>
            </a:endParaRPr>
          </a:p>
        </p:txBody>
      </p:sp>
      <p:sp>
        <p:nvSpPr>
          <p:cNvPr id="15" name="Text 9"/>
          <p:cNvSpPr/>
          <p:nvPr/>
        </p:nvSpPr>
        <p:spPr>
          <a:xfrm>
            <a:off x="7056871" y="6408062"/>
            <a:ext cx="7003494" cy="668179"/>
          </a:xfrm>
          <a:prstGeom prst="rect">
            <a:avLst/>
          </a:prstGeom>
          <a:noFill/>
          <a:ln/>
        </p:spPr>
        <p:txBody>
          <a:bodyPr wrap="square" lIns="0" tIns="0" rIns="0" bIns="0" rtlCol="0" anchor="t"/>
          <a:lstStyle/>
          <a:p>
            <a:pPr marL="0" indent="0" algn="l">
              <a:lnSpc>
                <a:spcPts val="2600"/>
              </a:lnSpc>
              <a:buNone/>
            </a:pPr>
            <a:r>
              <a:rPr lang="en-US" b="1" dirty="0">
                <a:solidFill>
                  <a:srgbClr val="52586B"/>
                </a:solidFill>
                <a:latin typeface="Funnel Sans" pitchFamily="34" charset="0"/>
                <a:ea typeface="Funnel Sans" pitchFamily="34" charset="-122"/>
                <a:cs typeface="Funnel Sans" pitchFamily="34" charset="-120"/>
              </a:rPr>
              <a:t> Fomentamos el respeto por los ecosistemas y culturas locales, integrando prácticas sostenibles en todas nuestras actividades y formaciones.</a:t>
            </a:r>
            <a:endParaRPr lang="en-US" b="1" dirty="0"/>
          </a:p>
        </p:txBody>
      </p:sp>
      <p:pic>
        <p:nvPicPr>
          <p:cNvPr id="18" name="Imagen 17" descr="Un par de personas de pie&#10;&#10;El contenido generado por IA puede ser incorrecto.">
            <a:extLst>
              <a:ext uri="{FF2B5EF4-FFF2-40B4-BE49-F238E27FC236}">
                <a16:creationId xmlns:a16="http://schemas.microsoft.com/office/drawing/2014/main" id="{877F086B-BD22-F1E6-961C-ED271044A1D3}"/>
              </a:ext>
            </a:extLst>
          </p:cNvPr>
          <p:cNvPicPr>
            <a:picLocks noChangeAspect="1"/>
          </p:cNvPicPr>
          <p:nvPr/>
        </p:nvPicPr>
        <p:blipFill>
          <a:blip r:embed="rId6"/>
          <a:stretch>
            <a:fillRect/>
          </a:stretch>
        </p:blipFill>
        <p:spPr>
          <a:xfrm>
            <a:off x="590337" y="659235"/>
            <a:ext cx="5374747" cy="392795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 name="Imagen 1">
            <a:extLst>
              <a:ext uri="{FF2B5EF4-FFF2-40B4-BE49-F238E27FC236}">
                <a16:creationId xmlns:a16="http://schemas.microsoft.com/office/drawing/2014/main" id="{B3F41554-D6D7-972B-E3B4-4144785BD153}"/>
              </a:ext>
            </a:extLst>
          </p:cNvPr>
          <p:cNvPicPr>
            <a:picLocks noChangeAspect="1"/>
          </p:cNvPicPr>
          <p:nvPr/>
        </p:nvPicPr>
        <p:blipFill>
          <a:blip r:embed="rId7"/>
          <a:stretch>
            <a:fillRect/>
          </a:stretch>
        </p:blipFill>
        <p:spPr>
          <a:xfrm>
            <a:off x="12272023" y="7202078"/>
            <a:ext cx="2211869" cy="990624"/>
          </a:xfrm>
          <a:prstGeom prst="rect">
            <a:avLst/>
          </a:prstGeom>
        </p:spPr>
      </p:pic>
      <p:pic>
        <p:nvPicPr>
          <p:cNvPr id="19" name="Imagen 18" descr="Grupo de personas alrededor de una mesa de madera&#10;&#10;El contenido generado por IA puede ser incorrecto.">
            <a:extLst>
              <a:ext uri="{FF2B5EF4-FFF2-40B4-BE49-F238E27FC236}">
                <a16:creationId xmlns:a16="http://schemas.microsoft.com/office/drawing/2014/main" id="{32994198-736D-09B5-EAB5-B2C03F4ACA89}"/>
              </a:ext>
            </a:extLst>
          </p:cNvPr>
          <p:cNvPicPr>
            <a:picLocks noChangeAspect="1"/>
          </p:cNvPicPr>
          <p:nvPr/>
        </p:nvPicPr>
        <p:blipFill>
          <a:blip r:embed="rId8"/>
          <a:stretch>
            <a:fillRect/>
          </a:stretch>
        </p:blipFill>
        <p:spPr>
          <a:xfrm rot="20875607">
            <a:off x="567006" y="3765464"/>
            <a:ext cx="5455910" cy="41759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1"/>
          <p:cNvSpPr/>
          <p:nvPr/>
        </p:nvSpPr>
        <p:spPr>
          <a:xfrm>
            <a:off x="819273" y="115983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Formación Teórica</a:t>
            </a:r>
            <a:endParaRPr lang="en-US" sz="2200" b="1" dirty="0">
              <a:solidFill>
                <a:srgbClr val="002060"/>
              </a:solidFill>
            </a:endParaRPr>
          </a:p>
        </p:txBody>
      </p:sp>
      <p:sp>
        <p:nvSpPr>
          <p:cNvPr id="4" name="Text 2"/>
          <p:cNvSpPr/>
          <p:nvPr/>
        </p:nvSpPr>
        <p:spPr>
          <a:xfrm>
            <a:off x="740992" y="1523084"/>
            <a:ext cx="3539709" cy="3266123"/>
          </a:xfrm>
          <a:prstGeom prst="rect">
            <a:avLst/>
          </a:prstGeom>
          <a:noFill/>
          <a:ln/>
        </p:spPr>
        <p:txBody>
          <a:bodyPr wrap="square" lIns="0" tIns="0" rIns="0" bIns="0" rtlCol="0" anchor="t"/>
          <a:lstStyle/>
          <a:p>
            <a:pPr marL="0" indent="0" algn="l">
              <a:lnSpc>
                <a:spcPts val="2850"/>
              </a:lnSpc>
              <a:buNone/>
            </a:pPr>
            <a:r>
              <a:rPr lang="en-US" sz="1750" b="1" dirty="0">
                <a:solidFill>
                  <a:srgbClr val="52586B"/>
                </a:solidFill>
                <a:latin typeface="Funnel Sans" pitchFamily="34" charset="0"/>
                <a:ea typeface="Funnel Sans" pitchFamily="34" charset="-122"/>
                <a:cs typeface="Funnel Sans" pitchFamily="34" charset="-120"/>
              </a:rPr>
              <a:t> Conocimientos fundamentales sobre geografía, climatología, primeros auxilios y logística de expediciones. Incluye módulos especializados según el tipo de entorno: montaña, selva, desierto o polar.</a:t>
            </a:r>
            <a:endParaRPr lang="en-US" sz="1750" b="1" dirty="0"/>
          </a:p>
        </p:txBody>
      </p:sp>
      <p:sp>
        <p:nvSpPr>
          <p:cNvPr id="5" name="Text 3"/>
          <p:cNvSpPr/>
          <p:nvPr/>
        </p:nvSpPr>
        <p:spPr>
          <a:xfrm>
            <a:off x="730633" y="402000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Formación Práctica</a:t>
            </a:r>
            <a:endParaRPr lang="en-US" sz="2200" b="1" dirty="0">
              <a:solidFill>
                <a:srgbClr val="002060"/>
              </a:solidFill>
            </a:endParaRPr>
          </a:p>
        </p:txBody>
      </p:sp>
      <p:sp>
        <p:nvSpPr>
          <p:cNvPr id="6" name="Text 4"/>
          <p:cNvSpPr/>
          <p:nvPr/>
        </p:nvSpPr>
        <p:spPr>
          <a:xfrm>
            <a:off x="689376" y="4487439"/>
            <a:ext cx="3550067" cy="3629025"/>
          </a:xfrm>
          <a:prstGeom prst="rect">
            <a:avLst/>
          </a:prstGeom>
          <a:noFill/>
          <a:ln/>
        </p:spPr>
        <p:txBody>
          <a:bodyPr wrap="square" lIns="0" tIns="0" rIns="0" bIns="0" rtlCol="0" anchor="t"/>
          <a:lstStyle/>
          <a:p>
            <a:pPr marL="0" indent="0" algn="l">
              <a:lnSpc>
                <a:spcPts val="2850"/>
              </a:lnSpc>
              <a:buNone/>
            </a:pPr>
            <a:r>
              <a:rPr lang="en-US" sz="1750" b="1" dirty="0">
                <a:solidFill>
                  <a:srgbClr val="52586B"/>
                </a:solidFill>
                <a:latin typeface="Funnel Sans" pitchFamily="34" charset="0"/>
                <a:ea typeface="Funnel Sans" pitchFamily="34" charset="-122"/>
                <a:cs typeface="Funnel Sans" pitchFamily="34" charset="-120"/>
              </a:rPr>
              <a:t> Simulaciones realistas, prácticas en campo y entrenamiento con equipamiento especializado. </a:t>
            </a:r>
            <a:endParaRPr lang="en-US" sz="1750" b="1" dirty="0"/>
          </a:p>
        </p:txBody>
      </p:sp>
      <p:sp>
        <p:nvSpPr>
          <p:cNvPr id="8" name="Text 6"/>
          <p:cNvSpPr/>
          <p:nvPr/>
        </p:nvSpPr>
        <p:spPr>
          <a:xfrm>
            <a:off x="10879429" y="1449939"/>
            <a:ext cx="3398236" cy="2903220"/>
          </a:xfrm>
          <a:prstGeom prst="rect">
            <a:avLst/>
          </a:prstGeom>
          <a:noFill/>
          <a:ln/>
        </p:spPr>
        <p:txBody>
          <a:bodyPr wrap="square" lIns="0" tIns="0" rIns="0" bIns="0" rtlCol="0" anchor="t"/>
          <a:lstStyle/>
          <a:p>
            <a:pPr marL="0" indent="0" algn="l">
              <a:lnSpc>
                <a:spcPts val="2850"/>
              </a:lnSpc>
              <a:buNone/>
            </a:pPr>
            <a:r>
              <a:rPr lang="en-US" sz="1750" b="1" dirty="0">
                <a:solidFill>
                  <a:srgbClr val="52586B"/>
                </a:solidFill>
                <a:latin typeface="Funnel Sans" pitchFamily="34" charset="0"/>
                <a:ea typeface="Funnel Sans" pitchFamily="34" charset="-122"/>
                <a:cs typeface="Funnel Sans" pitchFamily="34" charset="-120"/>
              </a:rPr>
              <a:t> Planificación detallada de expediciones, evaluación profesional de riesgos y diseño de itinerarios personalizados. </a:t>
            </a:r>
            <a:r>
              <a:rPr lang="en-US" sz="1750" b="1" dirty="0" err="1">
                <a:solidFill>
                  <a:srgbClr val="52586B"/>
                </a:solidFill>
                <a:latin typeface="Funnel Sans" pitchFamily="34" charset="0"/>
                <a:ea typeface="Funnel Sans" pitchFamily="34" charset="-122"/>
                <a:cs typeface="Funnel Sans" pitchFamily="34" charset="-120"/>
              </a:rPr>
              <a:t>Asesoramiento</a:t>
            </a:r>
            <a:r>
              <a:rPr lang="en-US" sz="1750" b="1" dirty="0">
                <a:solidFill>
                  <a:srgbClr val="52586B"/>
                </a:solidFill>
                <a:latin typeface="Funnel Sans" pitchFamily="34" charset="0"/>
                <a:ea typeface="Funnel Sans" pitchFamily="34" charset="-122"/>
                <a:cs typeface="Funnel Sans" pitchFamily="34" charset="-120"/>
              </a:rPr>
              <a:t> experto para optimizar recursos y garantizar la Seguridad.</a:t>
            </a:r>
            <a:endParaRPr lang="en-US" sz="1750" b="1" dirty="0"/>
          </a:p>
        </p:txBody>
      </p:sp>
      <p:sp>
        <p:nvSpPr>
          <p:cNvPr id="9" name="Text 7"/>
          <p:cNvSpPr/>
          <p:nvPr/>
        </p:nvSpPr>
        <p:spPr>
          <a:xfrm>
            <a:off x="10879429" y="413310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Apoyo Logístico</a:t>
            </a:r>
            <a:endParaRPr lang="en-US" sz="2200" b="1" dirty="0">
              <a:solidFill>
                <a:srgbClr val="002060"/>
              </a:solidFill>
            </a:endParaRPr>
          </a:p>
        </p:txBody>
      </p:sp>
      <p:sp>
        <p:nvSpPr>
          <p:cNvPr id="10" name="Text 8"/>
          <p:cNvSpPr/>
          <p:nvPr/>
        </p:nvSpPr>
        <p:spPr>
          <a:xfrm>
            <a:off x="10879429" y="4591324"/>
            <a:ext cx="2845594" cy="2903220"/>
          </a:xfrm>
          <a:prstGeom prst="rect">
            <a:avLst/>
          </a:prstGeom>
          <a:noFill/>
          <a:ln/>
        </p:spPr>
        <p:txBody>
          <a:bodyPr wrap="square" lIns="0" tIns="0" rIns="0" bIns="0" rtlCol="0" anchor="t"/>
          <a:lstStyle/>
          <a:p>
            <a:pPr marL="0" indent="0" algn="l">
              <a:lnSpc>
                <a:spcPts val="2850"/>
              </a:lnSpc>
              <a:buNone/>
            </a:pPr>
            <a:r>
              <a:rPr lang="en-US" sz="1750" b="1" dirty="0">
                <a:solidFill>
                  <a:srgbClr val="52586B"/>
                </a:solidFill>
                <a:latin typeface="Funnel Sans" pitchFamily="34" charset="0"/>
                <a:ea typeface="Funnel Sans" pitchFamily="34" charset="-122"/>
                <a:cs typeface="Funnel Sans" pitchFamily="34" charset="-120"/>
              </a:rPr>
              <a:t> Gestion integral de transporte, alojamiento y trámites de permisos legales. Facilitamos todos los aspectos operativos para que la expedición se desarrolle sin contratiempos.</a:t>
            </a:r>
            <a:endParaRPr lang="en-US" sz="1750" b="1" dirty="0"/>
          </a:p>
        </p:txBody>
      </p:sp>
      <p:sp>
        <p:nvSpPr>
          <p:cNvPr id="12" name="Text 0">
            <a:extLst>
              <a:ext uri="{FF2B5EF4-FFF2-40B4-BE49-F238E27FC236}">
                <a16:creationId xmlns:a16="http://schemas.microsoft.com/office/drawing/2014/main" id="{A10F4521-07B8-3F34-8DC0-0EB06E9D00F5}"/>
              </a:ext>
            </a:extLst>
          </p:cNvPr>
          <p:cNvSpPr/>
          <p:nvPr/>
        </p:nvSpPr>
        <p:spPr>
          <a:xfrm>
            <a:off x="3321431" y="119412"/>
            <a:ext cx="10515179" cy="1305163"/>
          </a:xfrm>
          <a:prstGeom prst="rect">
            <a:avLst/>
          </a:prstGeom>
          <a:noFill/>
          <a:ln/>
        </p:spPr>
        <p:txBody>
          <a:bodyPr wrap="square" lIns="0" tIns="0" rIns="0" bIns="0" rtlCol="0" anchor="t"/>
          <a:lstStyle/>
          <a:p>
            <a:pPr>
              <a:lnSpc>
                <a:spcPts val="5100"/>
              </a:lnSpc>
            </a:pPr>
            <a:r>
              <a:rPr lang="es-ES" sz="44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Componentes del Programa</a:t>
            </a:r>
            <a:endParaRPr kumimoji="0" lang="es-ES" sz="44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endParaRPr lang="en-US" sz="4100" dirty="0"/>
          </a:p>
        </p:txBody>
      </p:sp>
      <p:pic>
        <p:nvPicPr>
          <p:cNvPr id="13" name="Imagen 12">
            <a:extLst>
              <a:ext uri="{FF2B5EF4-FFF2-40B4-BE49-F238E27FC236}">
                <a16:creationId xmlns:a16="http://schemas.microsoft.com/office/drawing/2014/main" id="{30809C28-43DE-C103-5FB1-8B52562C7627}"/>
              </a:ext>
            </a:extLst>
          </p:cNvPr>
          <p:cNvPicPr>
            <a:picLocks noChangeAspect="1"/>
          </p:cNvPicPr>
          <p:nvPr/>
        </p:nvPicPr>
        <p:blipFill>
          <a:blip r:embed="rId3"/>
          <a:stretch>
            <a:fillRect/>
          </a:stretch>
        </p:blipFill>
        <p:spPr>
          <a:xfrm>
            <a:off x="485870" y="63500"/>
            <a:ext cx="2572735" cy="1152244"/>
          </a:xfrm>
          <a:prstGeom prst="rect">
            <a:avLst/>
          </a:prstGeom>
        </p:spPr>
      </p:pic>
      <p:sp>
        <p:nvSpPr>
          <p:cNvPr id="14" name="Text 7">
            <a:extLst>
              <a:ext uri="{FF2B5EF4-FFF2-40B4-BE49-F238E27FC236}">
                <a16:creationId xmlns:a16="http://schemas.microsoft.com/office/drawing/2014/main" id="{1C9933A8-5057-BDCF-9F58-D6C274000B44}"/>
              </a:ext>
            </a:extLst>
          </p:cNvPr>
          <p:cNvSpPr/>
          <p:nvPr/>
        </p:nvSpPr>
        <p:spPr>
          <a:xfrm>
            <a:off x="10830569" y="108292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Servicios de Consultoria</a:t>
            </a:r>
            <a:endParaRPr lang="en-US" sz="2200" b="1" dirty="0">
              <a:solidFill>
                <a:srgbClr val="002060"/>
              </a:solidFill>
            </a:endParaRPr>
          </a:p>
        </p:txBody>
      </p:sp>
      <p:sp>
        <p:nvSpPr>
          <p:cNvPr id="15" name="CuadroTexto 14">
            <a:extLst>
              <a:ext uri="{FF2B5EF4-FFF2-40B4-BE49-F238E27FC236}">
                <a16:creationId xmlns:a16="http://schemas.microsoft.com/office/drawing/2014/main" id="{19D41AB5-1C73-E498-16A3-99849422A368}"/>
              </a:ext>
            </a:extLst>
          </p:cNvPr>
          <p:cNvSpPr txBox="1"/>
          <p:nvPr/>
        </p:nvSpPr>
        <p:spPr>
          <a:xfrm>
            <a:off x="581191" y="5574765"/>
            <a:ext cx="3311397" cy="1711366"/>
          </a:xfrm>
          <a:prstGeom prst="rect">
            <a:avLst/>
          </a:prstGeom>
          <a:noFill/>
        </p:spPr>
        <p:txBody>
          <a:bodyPr wrap="square" rtlCol="0">
            <a:spAutoFit/>
          </a:bodyPr>
          <a:lstStyle/>
          <a:p>
            <a:pPr>
              <a:lnSpc>
                <a:spcPct val="150000"/>
              </a:lnSpc>
            </a:pPr>
            <a:r>
              <a:rPr lang="es-ES" b="1" dirty="0">
                <a:solidFill>
                  <a:schemeClr val="tx1">
                    <a:lumMod val="65000"/>
                    <a:lumOff val="35000"/>
                  </a:schemeClr>
                </a:solidFill>
                <a:latin typeface="Funnel Sans"/>
              </a:rPr>
              <a:t>Desarrollamos escenarios que replican condiciones reales para preparar a los participantes ante cualquier situación.</a:t>
            </a:r>
          </a:p>
        </p:txBody>
      </p:sp>
      <p:pic>
        <p:nvPicPr>
          <p:cNvPr id="16" name="Imagen 15">
            <a:extLst>
              <a:ext uri="{FF2B5EF4-FFF2-40B4-BE49-F238E27FC236}">
                <a16:creationId xmlns:a16="http://schemas.microsoft.com/office/drawing/2014/main" id="{00D9C5B2-3B82-0D47-2C49-36E01C94C06A}"/>
              </a:ext>
            </a:extLst>
          </p:cNvPr>
          <p:cNvPicPr>
            <a:picLocks noChangeAspect="1"/>
          </p:cNvPicPr>
          <p:nvPr/>
        </p:nvPicPr>
        <p:blipFill>
          <a:blip r:embed="rId4"/>
          <a:stretch>
            <a:fillRect/>
          </a:stretch>
        </p:blipFill>
        <p:spPr>
          <a:xfrm>
            <a:off x="3322697" y="1514162"/>
            <a:ext cx="7989467" cy="59803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CC4A8-4991-EA36-9890-8016ECCB7BE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BA202A8-4C72-A9E0-6B3A-66B54B05CCCE}"/>
              </a:ext>
            </a:extLst>
          </p:cNvPr>
          <p:cNvSpPr/>
          <p:nvPr/>
        </p:nvSpPr>
        <p:spPr>
          <a:xfrm>
            <a:off x="669304" y="315838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Lo que ofrecemos</a:t>
            </a:r>
            <a:endParaRPr lang="en-US" sz="2200" b="1" dirty="0">
              <a:solidFill>
                <a:srgbClr val="002060"/>
              </a:solidFill>
            </a:endParaRPr>
          </a:p>
        </p:txBody>
      </p:sp>
      <p:sp>
        <p:nvSpPr>
          <p:cNvPr id="4" name="Text 2">
            <a:extLst>
              <a:ext uri="{FF2B5EF4-FFF2-40B4-BE49-F238E27FC236}">
                <a16:creationId xmlns:a16="http://schemas.microsoft.com/office/drawing/2014/main" id="{587E2C35-67D8-6022-2897-89522A7BC677}"/>
              </a:ext>
            </a:extLst>
          </p:cNvPr>
          <p:cNvSpPr/>
          <p:nvPr/>
        </p:nvSpPr>
        <p:spPr>
          <a:xfrm>
            <a:off x="669304" y="3684546"/>
            <a:ext cx="13631158" cy="3266123"/>
          </a:xfrm>
          <a:prstGeom prst="rect">
            <a:avLst/>
          </a:prstGeom>
          <a:noFill/>
          <a:ln/>
        </p:spPr>
        <p:txBody>
          <a:bodyPr wrap="square" lIns="0" tIns="0" rIns="0" bIns="0" rtlCol="0" anchor="t"/>
          <a:lstStyle/>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Apoyo a la planificación en Expediciones y Misiones comerciales.</a:t>
            </a:r>
          </a:p>
          <a:p>
            <a:pPr algn="l">
              <a:lnSpc>
                <a:spcPts val="2850"/>
              </a:lnSpc>
            </a:pPr>
            <a:r>
              <a:rPr lang="es-ES" sz="1750" b="1" dirty="0">
                <a:solidFill>
                  <a:srgbClr val="52586B"/>
                </a:solidFill>
                <a:latin typeface="Funnel Sans" pitchFamily="34" charset="0"/>
                <a:ea typeface="Funnel Sans" pitchFamily="34" charset="-122"/>
                <a:cs typeface="Funnel Sans" pitchFamily="34" charset="-120"/>
              </a:rPr>
              <a:t>- Enlace con las partes interesadas locales y los propietarios de tierras para facilitar el acceso y los permisos. </a:t>
            </a:r>
          </a:p>
          <a:p>
            <a:pPr algn="l">
              <a:lnSpc>
                <a:spcPts val="2850"/>
              </a:lnSpc>
            </a:pPr>
            <a:r>
              <a:rPr lang="es-ES" sz="1750" b="1" dirty="0">
                <a:solidFill>
                  <a:srgbClr val="52586B"/>
                </a:solidFill>
                <a:latin typeface="Funnel Sans" pitchFamily="34" charset="0"/>
                <a:ea typeface="Funnel Sans" pitchFamily="34" charset="-122"/>
                <a:cs typeface="Funnel Sans" pitchFamily="34" charset="-120"/>
              </a:rPr>
              <a:t>- Gestión de Provisión de Equipos, Sistemas y procedimientos y Soporte Vital para las fases de ejecución de su operación.</a:t>
            </a:r>
          </a:p>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Gestión de riesgos y análisis de amenazas para operaciones en zonas remotas, aisladas y hostiles.</a:t>
            </a:r>
          </a:p>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La capacidad de desplegar uno de nuestros expertos con su equipo para brindar asesoramiento y apoyo en el terreno.</a:t>
            </a:r>
          </a:p>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Realizamos Proyectos y Capacitación en Expediciones en Áreas Remotas, ofrecemos facilitación de proyectos de alta calidad y programas de capacitación a medida. Respondemos a las necesidades de los clientes, con un equipo de expertos líderes en la industria, SIWA está a la vanguardia de las prácticas innovadoras de gestión e instrucción de Instructores expertos en áreas remotas para proyectos científicos y comerciales.</a:t>
            </a:r>
          </a:p>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 Un Operador Certificado por SIWA (</a:t>
            </a:r>
            <a:r>
              <a:rPr lang="es-ES" sz="1750" b="1" dirty="0" err="1">
                <a:solidFill>
                  <a:srgbClr val="52586B"/>
                </a:solidFill>
                <a:latin typeface="Funnel Sans" pitchFamily="34" charset="0"/>
                <a:ea typeface="Funnel Sans" pitchFamily="34" charset="-122"/>
                <a:cs typeface="Funnel Sans" pitchFamily="34" charset="-120"/>
              </a:rPr>
              <a:t>Survival</a:t>
            </a:r>
            <a:r>
              <a:rPr lang="es-ES" sz="1750" b="1" dirty="0">
                <a:solidFill>
                  <a:srgbClr val="52586B"/>
                </a:solidFill>
                <a:latin typeface="Funnel Sans" pitchFamily="34" charset="0"/>
                <a:ea typeface="Funnel Sans" pitchFamily="34" charset="-122"/>
                <a:cs typeface="Funnel Sans" pitchFamily="34" charset="-120"/>
              </a:rPr>
              <a:t> </a:t>
            </a:r>
            <a:r>
              <a:rPr lang="es-ES" sz="1750" b="1" dirty="0" err="1">
                <a:solidFill>
                  <a:srgbClr val="52586B"/>
                </a:solidFill>
                <a:latin typeface="Funnel Sans" pitchFamily="34" charset="0"/>
                <a:ea typeface="Funnel Sans" pitchFamily="34" charset="-122"/>
                <a:cs typeface="Funnel Sans" pitchFamily="34" charset="-120"/>
              </a:rPr>
              <a:t>Instructors</a:t>
            </a:r>
            <a:r>
              <a:rPr lang="es-ES" sz="1750" b="1" dirty="0">
                <a:solidFill>
                  <a:srgbClr val="52586B"/>
                </a:solidFill>
                <a:latin typeface="Funnel Sans" pitchFamily="34" charset="0"/>
                <a:ea typeface="Funnel Sans" pitchFamily="34" charset="-122"/>
                <a:cs typeface="Funnel Sans" pitchFamily="34" charset="-120"/>
              </a:rPr>
              <a:t> </a:t>
            </a:r>
            <a:r>
              <a:rPr lang="es-ES" sz="1750" b="1" dirty="0" err="1">
                <a:solidFill>
                  <a:srgbClr val="52586B"/>
                </a:solidFill>
                <a:latin typeface="Funnel Sans" pitchFamily="34" charset="0"/>
                <a:ea typeface="Funnel Sans" pitchFamily="34" charset="-122"/>
                <a:cs typeface="Funnel Sans" pitchFamily="34" charset="-120"/>
              </a:rPr>
              <a:t>World</a:t>
            </a:r>
            <a:r>
              <a:rPr lang="es-ES" sz="1750" b="1" dirty="0">
                <a:solidFill>
                  <a:srgbClr val="52586B"/>
                </a:solidFill>
                <a:latin typeface="Funnel Sans" pitchFamily="34" charset="0"/>
                <a:ea typeface="Funnel Sans" pitchFamily="34" charset="-122"/>
                <a:cs typeface="Funnel Sans" pitchFamily="34" charset="-120"/>
              </a:rPr>
              <a:t> </a:t>
            </a:r>
            <a:r>
              <a:rPr lang="es-ES" sz="1750" b="1" dirty="0" err="1">
                <a:solidFill>
                  <a:srgbClr val="52586B"/>
                </a:solidFill>
                <a:latin typeface="Funnel Sans" pitchFamily="34" charset="0"/>
                <a:ea typeface="Funnel Sans" pitchFamily="34" charset="-122"/>
                <a:cs typeface="Funnel Sans" pitchFamily="34" charset="-120"/>
              </a:rPr>
              <a:t>Association</a:t>
            </a:r>
            <a:r>
              <a:rPr lang="es-ES" sz="1750" b="1" dirty="0">
                <a:solidFill>
                  <a:srgbClr val="52586B"/>
                </a:solidFill>
                <a:latin typeface="Funnel Sans" pitchFamily="34" charset="0"/>
                <a:ea typeface="Funnel Sans" pitchFamily="34" charset="-122"/>
                <a:cs typeface="Funnel Sans" pitchFamily="34" charset="-120"/>
              </a:rPr>
              <a:t>), siente una auténtica pasión por mundo de la expedición científica y comercial, con un profundo conocimiento y enfoque en la gestión de riesgos que sustenta todas las acciones implicadas. </a:t>
            </a:r>
          </a:p>
          <a:p>
            <a:pPr marL="0" indent="0" algn="l">
              <a:lnSpc>
                <a:spcPts val="2850"/>
              </a:lnSpc>
              <a:buNone/>
            </a:pPr>
            <a:r>
              <a:rPr lang="es-ES" sz="1750" b="1" dirty="0">
                <a:solidFill>
                  <a:srgbClr val="52586B"/>
                </a:solidFill>
                <a:latin typeface="Funnel Sans" pitchFamily="34" charset="0"/>
                <a:ea typeface="Funnel Sans" pitchFamily="34" charset="-122"/>
                <a:cs typeface="Funnel Sans" pitchFamily="34" charset="-120"/>
              </a:rPr>
              <a:t> - Un Operador garantiza el mejor de los resultados posibles operativos en cada expedición. Siendo su objetivo la seguridad operacional de sus clientes, en el tiempo pactado y dentro del presupuesto. a la vez que garantiza la integridad reputacional de su organización.</a:t>
            </a:r>
          </a:p>
          <a:p>
            <a:pPr marL="0" indent="0" algn="l">
              <a:lnSpc>
                <a:spcPts val="2850"/>
              </a:lnSpc>
              <a:buNone/>
            </a:pPr>
            <a:r>
              <a:rPr lang="en-US" sz="1750" b="1" dirty="0">
                <a:solidFill>
                  <a:srgbClr val="52586B"/>
                </a:solidFill>
                <a:latin typeface="Funnel Sans" pitchFamily="34" charset="0"/>
                <a:ea typeface="Funnel Sans" pitchFamily="34" charset="-122"/>
                <a:cs typeface="Funnel Sans" pitchFamily="34" charset="-120"/>
              </a:rPr>
              <a:t> </a:t>
            </a:r>
            <a:endParaRPr lang="en-US" sz="1750" b="1" dirty="0"/>
          </a:p>
        </p:txBody>
      </p:sp>
      <p:sp>
        <p:nvSpPr>
          <p:cNvPr id="12" name="Text 0">
            <a:extLst>
              <a:ext uri="{FF2B5EF4-FFF2-40B4-BE49-F238E27FC236}">
                <a16:creationId xmlns:a16="http://schemas.microsoft.com/office/drawing/2014/main" id="{4F164031-02DE-8BE8-B8E8-37E36A5387E1}"/>
              </a:ext>
            </a:extLst>
          </p:cNvPr>
          <p:cNvSpPr/>
          <p:nvPr/>
        </p:nvSpPr>
        <p:spPr>
          <a:xfrm>
            <a:off x="4927674" y="201589"/>
            <a:ext cx="10515179" cy="1503759"/>
          </a:xfrm>
          <a:prstGeom prst="rect">
            <a:avLst/>
          </a:prstGeom>
          <a:noFill/>
          <a:ln/>
        </p:spPr>
        <p:txBody>
          <a:bodyPr wrap="square" lIns="0" tIns="0" rIns="0" bIns="0" rtlCol="0" anchor="t"/>
          <a:lstStyle/>
          <a:p>
            <a:pPr>
              <a:lnSpc>
                <a:spcPts val="5100"/>
              </a:lnSpc>
            </a:pPr>
            <a:r>
              <a:rPr lang="es-ES" sz="44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Consultoría</a:t>
            </a:r>
            <a:endParaRPr kumimoji="0" lang="es-ES" sz="44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endParaRPr lang="en-US" sz="4100" dirty="0"/>
          </a:p>
        </p:txBody>
      </p:sp>
      <p:pic>
        <p:nvPicPr>
          <p:cNvPr id="13" name="Imagen 12">
            <a:extLst>
              <a:ext uri="{FF2B5EF4-FFF2-40B4-BE49-F238E27FC236}">
                <a16:creationId xmlns:a16="http://schemas.microsoft.com/office/drawing/2014/main" id="{A2D422E1-2630-A522-7A67-44F1274D5A1E}"/>
              </a:ext>
            </a:extLst>
          </p:cNvPr>
          <p:cNvPicPr>
            <a:picLocks noChangeAspect="1"/>
          </p:cNvPicPr>
          <p:nvPr/>
        </p:nvPicPr>
        <p:blipFill>
          <a:blip r:embed="rId3"/>
          <a:stretch>
            <a:fillRect/>
          </a:stretch>
        </p:blipFill>
        <p:spPr>
          <a:xfrm>
            <a:off x="318968" y="0"/>
            <a:ext cx="2572735" cy="1152244"/>
          </a:xfrm>
          <a:prstGeom prst="rect">
            <a:avLst/>
          </a:prstGeom>
        </p:spPr>
      </p:pic>
      <p:pic>
        <p:nvPicPr>
          <p:cNvPr id="5" name="Imagen 4" descr="Un hombre y una camioneta&#10;&#10;El contenido generado por IA puede ser incorrecto.">
            <a:extLst>
              <a:ext uri="{FF2B5EF4-FFF2-40B4-BE49-F238E27FC236}">
                <a16:creationId xmlns:a16="http://schemas.microsoft.com/office/drawing/2014/main" id="{90089E7C-3B35-98CE-A8E7-200CD8A68CB7}"/>
              </a:ext>
            </a:extLst>
          </p:cNvPr>
          <p:cNvPicPr>
            <a:picLocks noChangeAspect="1"/>
          </p:cNvPicPr>
          <p:nvPr/>
        </p:nvPicPr>
        <p:blipFill>
          <a:blip r:embed="rId4"/>
          <a:stretch>
            <a:fillRect/>
          </a:stretch>
        </p:blipFill>
        <p:spPr>
          <a:xfrm>
            <a:off x="7769667" y="-537329"/>
            <a:ext cx="6541765" cy="48359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402857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AC61-EBE4-ACBE-15EC-3E29F67E5F5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2EE5BE4-6EEE-EA86-0066-34800612E06E}"/>
              </a:ext>
            </a:extLst>
          </p:cNvPr>
          <p:cNvSpPr/>
          <p:nvPr/>
        </p:nvSpPr>
        <p:spPr>
          <a:xfrm>
            <a:off x="1411235" y="109922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Mona Sans Semi Bold" pitchFamily="34" charset="0"/>
                <a:ea typeface="Mona Sans Semi Bold" pitchFamily="34" charset="-122"/>
                <a:cs typeface="Mona Sans Semi Bold" pitchFamily="34" charset="-120"/>
              </a:rPr>
              <a:t>Lo que ofrecemos</a:t>
            </a:r>
            <a:endParaRPr lang="en-US" sz="2200" b="1" dirty="0">
              <a:solidFill>
                <a:srgbClr val="002060"/>
              </a:solidFill>
            </a:endParaRPr>
          </a:p>
        </p:txBody>
      </p:sp>
      <p:sp>
        <p:nvSpPr>
          <p:cNvPr id="4" name="Text 2">
            <a:extLst>
              <a:ext uri="{FF2B5EF4-FFF2-40B4-BE49-F238E27FC236}">
                <a16:creationId xmlns:a16="http://schemas.microsoft.com/office/drawing/2014/main" id="{C3089EF4-DB61-56FD-4515-11C2DC0AC694}"/>
              </a:ext>
            </a:extLst>
          </p:cNvPr>
          <p:cNvSpPr/>
          <p:nvPr/>
        </p:nvSpPr>
        <p:spPr>
          <a:xfrm>
            <a:off x="793790" y="2127459"/>
            <a:ext cx="12528032" cy="3266123"/>
          </a:xfrm>
          <a:prstGeom prst="rect">
            <a:avLst/>
          </a:prstGeom>
          <a:noFill/>
          <a:ln/>
        </p:spPr>
        <p:txBody>
          <a:bodyPr wrap="square" lIns="0" tIns="0" rIns="0" bIns="0" rtlCol="0" anchor="t"/>
          <a:lstStyle/>
          <a:p>
            <a:pPr marL="0" indent="0" algn="l">
              <a:lnSpc>
                <a:spcPts val="2850"/>
              </a:lnSpc>
              <a:buNone/>
            </a:pPr>
            <a:endParaRPr lang="en-US" sz="1750" b="1" dirty="0"/>
          </a:p>
        </p:txBody>
      </p:sp>
      <p:sp>
        <p:nvSpPr>
          <p:cNvPr id="12" name="Text 0">
            <a:extLst>
              <a:ext uri="{FF2B5EF4-FFF2-40B4-BE49-F238E27FC236}">
                <a16:creationId xmlns:a16="http://schemas.microsoft.com/office/drawing/2014/main" id="{F479C78A-0CEE-6603-B268-FEA971C49C7A}"/>
              </a:ext>
            </a:extLst>
          </p:cNvPr>
          <p:cNvSpPr/>
          <p:nvPr/>
        </p:nvSpPr>
        <p:spPr>
          <a:xfrm>
            <a:off x="3158791" y="184971"/>
            <a:ext cx="10515179" cy="1305163"/>
          </a:xfrm>
          <a:prstGeom prst="rect">
            <a:avLst/>
          </a:prstGeom>
          <a:noFill/>
          <a:ln/>
        </p:spPr>
        <p:txBody>
          <a:bodyPr wrap="square" lIns="0" tIns="0" rIns="0" bIns="0" rtlCol="0" anchor="t"/>
          <a:lstStyle/>
          <a:p>
            <a:pPr>
              <a:lnSpc>
                <a:spcPts val="5100"/>
              </a:lnSpc>
            </a:pPr>
            <a:r>
              <a:rPr lang="es-ES" sz="44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Programa de Capacitación </a:t>
            </a:r>
            <a:endParaRPr kumimoji="0" lang="es-ES" sz="44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endParaRPr lang="en-US" sz="4100" dirty="0"/>
          </a:p>
        </p:txBody>
      </p:sp>
      <p:pic>
        <p:nvPicPr>
          <p:cNvPr id="13" name="Imagen 12">
            <a:extLst>
              <a:ext uri="{FF2B5EF4-FFF2-40B4-BE49-F238E27FC236}">
                <a16:creationId xmlns:a16="http://schemas.microsoft.com/office/drawing/2014/main" id="{1473EE51-1AE1-FCB0-0A77-9084314C261D}"/>
              </a:ext>
            </a:extLst>
          </p:cNvPr>
          <p:cNvPicPr>
            <a:picLocks noChangeAspect="1"/>
          </p:cNvPicPr>
          <p:nvPr/>
        </p:nvPicPr>
        <p:blipFill>
          <a:blip r:embed="rId3"/>
          <a:stretch>
            <a:fillRect/>
          </a:stretch>
        </p:blipFill>
        <p:spPr>
          <a:xfrm>
            <a:off x="11932797" y="184971"/>
            <a:ext cx="2572735" cy="1152244"/>
          </a:xfrm>
          <a:prstGeom prst="rect">
            <a:avLst/>
          </a:prstGeom>
        </p:spPr>
      </p:pic>
      <p:sp>
        <p:nvSpPr>
          <p:cNvPr id="5" name="CuadroTexto 4">
            <a:extLst>
              <a:ext uri="{FF2B5EF4-FFF2-40B4-BE49-F238E27FC236}">
                <a16:creationId xmlns:a16="http://schemas.microsoft.com/office/drawing/2014/main" id="{42BEAD0F-A393-E3DC-F36E-8C1EA2041EAE}"/>
              </a:ext>
            </a:extLst>
          </p:cNvPr>
          <p:cNvSpPr txBox="1"/>
          <p:nvPr/>
        </p:nvSpPr>
        <p:spPr>
          <a:xfrm>
            <a:off x="1308578" y="1515131"/>
            <a:ext cx="12226565" cy="1754326"/>
          </a:xfrm>
          <a:prstGeom prst="rect">
            <a:avLst/>
          </a:prstGeom>
          <a:noFill/>
        </p:spPr>
        <p:txBody>
          <a:bodyPr wrap="square">
            <a:spAutoFit/>
          </a:bodyPr>
          <a:lstStyle/>
          <a:p>
            <a:r>
              <a:rPr lang="es-ES" b="1" dirty="0">
                <a:solidFill>
                  <a:schemeClr val="tx1">
                    <a:lumMod val="65000"/>
                    <a:lumOff val="35000"/>
                  </a:schemeClr>
                </a:solidFill>
                <a:latin typeface="Funnel Sans"/>
              </a:rPr>
              <a:t> SIWA Expeditions ofrece este Curso como paquete integral de Capacitación único en el sector a nivel internacional para apoyar a profesionales que presten servicio a personas u organizaciones involucradas en disciplinas Científicas de Conservación, Gestión de Ecosistemas y Misiones comerciales que impliquen despliegues y necesitan operar en zonas remotas o aisladas.</a:t>
            </a:r>
          </a:p>
          <a:p>
            <a:r>
              <a:rPr lang="es-ES" dirty="0"/>
              <a:t> </a:t>
            </a:r>
          </a:p>
          <a:p>
            <a:endParaRPr lang="es-ES" dirty="0"/>
          </a:p>
          <a:p>
            <a:r>
              <a:rPr lang="es-ES" dirty="0"/>
              <a:t> </a:t>
            </a:r>
          </a:p>
        </p:txBody>
      </p:sp>
      <p:pic>
        <p:nvPicPr>
          <p:cNvPr id="7" name="Imagen 6" descr="Un grupo de personas en medio de cuarto&#10;&#10;El contenido generado por IA puede ser incorrecto.">
            <a:extLst>
              <a:ext uri="{FF2B5EF4-FFF2-40B4-BE49-F238E27FC236}">
                <a16:creationId xmlns:a16="http://schemas.microsoft.com/office/drawing/2014/main" id="{29F03FF3-509C-36A4-1282-1E330AF0EE56}"/>
              </a:ext>
            </a:extLst>
          </p:cNvPr>
          <p:cNvPicPr>
            <a:picLocks noChangeAspect="1"/>
          </p:cNvPicPr>
          <p:nvPr/>
        </p:nvPicPr>
        <p:blipFill>
          <a:blip r:embed="rId4"/>
          <a:stretch>
            <a:fillRect/>
          </a:stretch>
        </p:blipFill>
        <p:spPr>
          <a:xfrm>
            <a:off x="9206822" y="2276641"/>
            <a:ext cx="5071621" cy="53670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n 8" descr="Un grupo de personas posando para una foto en un parque&#10;&#10;El contenido generado por IA puede ser incorrecto.">
            <a:extLst>
              <a:ext uri="{FF2B5EF4-FFF2-40B4-BE49-F238E27FC236}">
                <a16:creationId xmlns:a16="http://schemas.microsoft.com/office/drawing/2014/main" id="{F7D3ED43-E4FE-7325-F719-D3E76C7ED493}"/>
              </a:ext>
            </a:extLst>
          </p:cNvPr>
          <p:cNvPicPr>
            <a:picLocks noChangeAspect="1"/>
          </p:cNvPicPr>
          <p:nvPr/>
        </p:nvPicPr>
        <p:blipFill>
          <a:blip r:embed="rId5"/>
          <a:stretch>
            <a:fillRect/>
          </a:stretch>
        </p:blipFill>
        <p:spPr>
          <a:xfrm rot="21120877">
            <a:off x="3586095" y="2190636"/>
            <a:ext cx="6183984" cy="604443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Imagen 10" descr="Un grupo de personas en una mesa verde&#10;&#10;El contenido generado por IA puede ser incorrecto.">
            <a:extLst>
              <a:ext uri="{FF2B5EF4-FFF2-40B4-BE49-F238E27FC236}">
                <a16:creationId xmlns:a16="http://schemas.microsoft.com/office/drawing/2014/main" id="{C111FC96-E29C-B9F5-6192-BF4480DA8048}"/>
              </a:ext>
            </a:extLst>
          </p:cNvPr>
          <p:cNvPicPr>
            <a:picLocks noChangeAspect="1"/>
          </p:cNvPicPr>
          <p:nvPr/>
        </p:nvPicPr>
        <p:blipFill>
          <a:blip r:embed="rId6"/>
          <a:stretch>
            <a:fillRect/>
          </a:stretch>
        </p:blipFill>
        <p:spPr>
          <a:xfrm rot="21130091">
            <a:off x="318118" y="2144017"/>
            <a:ext cx="4275746" cy="55919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52755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2612827" y="3413760"/>
            <a:ext cx="9404747" cy="9404747"/>
          </a:xfrm>
          <a:prstGeom prst="rect">
            <a:avLst/>
          </a:prstGeom>
        </p:spPr>
      </p:pic>
      <p:pic>
        <p:nvPicPr>
          <p:cNvPr id="4" name="Image 1" descr="preencoded.png"/>
          <p:cNvPicPr>
            <a:picLocks noChangeAspect="1"/>
          </p:cNvPicPr>
          <p:nvPr/>
        </p:nvPicPr>
        <p:blipFill>
          <a:blip r:embed="rId4"/>
          <a:stretch>
            <a:fillRect/>
          </a:stretch>
        </p:blipFill>
        <p:spPr>
          <a:xfrm>
            <a:off x="3816906" y="6846213"/>
            <a:ext cx="288012" cy="360045"/>
          </a:xfrm>
          <a:prstGeom prst="rect">
            <a:avLst/>
          </a:prstGeom>
        </p:spPr>
      </p:pic>
      <p:pic>
        <p:nvPicPr>
          <p:cNvPr id="5" name="Image 2" descr="preencoded.png"/>
          <p:cNvPicPr>
            <a:picLocks noChangeAspect="1"/>
          </p:cNvPicPr>
          <p:nvPr/>
        </p:nvPicPr>
        <p:blipFill>
          <a:blip r:embed="rId5"/>
          <a:stretch>
            <a:fillRect/>
          </a:stretch>
        </p:blipFill>
        <p:spPr>
          <a:xfrm>
            <a:off x="2612827" y="3413760"/>
            <a:ext cx="9404747" cy="9404747"/>
          </a:xfrm>
          <a:prstGeom prst="rect">
            <a:avLst/>
          </a:prstGeom>
        </p:spPr>
      </p:pic>
      <p:pic>
        <p:nvPicPr>
          <p:cNvPr id="6" name="Image 3" descr="preencoded.png"/>
          <p:cNvPicPr>
            <a:picLocks noChangeAspect="1"/>
          </p:cNvPicPr>
          <p:nvPr/>
        </p:nvPicPr>
        <p:blipFill>
          <a:blip r:embed="rId6"/>
          <a:stretch>
            <a:fillRect/>
          </a:stretch>
        </p:blipFill>
        <p:spPr>
          <a:xfrm>
            <a:off x="5098137" y="5082778"/>
            <a:ext cx="288012" cy="360045"/>
          </a:xfrm>
          <a:prstGeom prst="rect">
            <a:avLst/>
          </a:prstGeom>
        </p:spPr>
      </p:pic>
      <p:pic>
        <p:nvPicPr>
          <p:cNvPr id="7" name="Image 4" descr="preencoded.png"/>
          <p:cNvPicPr>
            <a:picLocks noChangeAspect="1"/>
          </p:cNvPicPr>
          <p:nvPr/>
        </p:nvPicPr>
        <p:blipFill>
          <a:blip r:embed="rId7"/>
          <a:stretch>
            <a:fillRect/>
          </a:stretch>
        </p:blipFill>
        <p:spPr>
          <a:xfrm>
            <a:off x="2612827" y="3413760"/>
            <a:ext cx="9404747" cy="9404747"/>
          </a:xfrm>
          <a:prstGeom prst="rect">
            <a:avLst/>
          </a:prstGeom>
        </p:spPr>
      </p:pic>
      <p:pic>
        <p:nvPicPr>
          <p:cNvPr id="8" name="Image 5" descr="preencoded.png"/>
          <p:cNvPicPr>
            <a:picLocks noChangeAspect="1"/>
          </p:cNvPicPr>
          <p:nvPr/>
        </p:nvPicPr>
        <p:blipFill>
          <a:blip r:embed="rId8"/>
          <a:stretch>
            <a:fillRect/>
          </a:stretch>
        </p:blipFill>
        <p:spPr>
          <a:xfrm>
            <a:off x="7171134" y="4409242"/>
            <a:ext cx="288012" cy="360045"/>
          </a:xfrm>
          <a:prstGeom prst="rect">
            <a:avLst/>
          </a:prstGeom>
        </p:spPr>
      </p:pic>
      <p:pic>
        <p:nvPicPr>
          <p:cNvPr id="9" name="Image 6" descr="preencoded.png"/>
          <p:cNvPicPr>
            <a:picLocks noChangeAspect="1"/>
          </p:cNvPicPr>
          <p:nvPr/>
        </p:nvPicPr>
        <p:blipFill>
          <a:blip r:embed="rId9"/>
          <a:stretch>
            <a:fillRect/>
          </a:stretch>
        </p:blipFill>
        <p:spPr>
          <a:xfrm>
            <a:off x="2612827" y="3413760"/>
            <a:ext cx="9404747" cy="9404747"/>
          </a:xfrm>
          <a:prstGeom prst="rect">
            <a:avLst/>
          </a:prstGeom>
        </p:spPr>
      </p:pic>
      <p:pic>
        <p:nvPicPr>
          <p:cNvPr id="10" name="Image 7" descr="preencoded.png"/>
          <p:cNvPicPr>
            <a:picLocks noChangeAspect="1"/>
          </p:cNvPicPr>
          <p:nvPr/>
        </p:nvPicPr>
        <p:blipFill>
          <a:blip r:embed="rId10"/>
          <a:stretch>
            <a:fillRect/>
          </a:stretch>
        </p:blipFill>
        <p:spPr>
          <a:xfrm>
            <a:off x="9244013" y="5082778"/>
            <a:ext cx="288012" cy="360045"/>
          </a:xfrm>
          <a:prstGeom prst="rect">
            <a:avLst/>
          </a:prstGeom>
        </p:spPr>
      </p:pic>
      <p:pic>
        <p:nvPicPr>
          <p:cNvPr id="11" name="Image 8" descr="preencoded.png"/>
          <p:cNvPicPr>
            <a:picLocks noChangeAspect="1"/>
          </p:cNvPicPr>
          <p:nvPr/>
        </p:nvPicPr>
        <p:blipFill>
          <a:blip r:embed="rId11"/>
          <a:stretch>
            <a:fillRect/>
          </a:stretch>
        </p:blipFill>
        <p:spPr>
          <a:xfrm>
            <a:off x="2612827" y="3413760"/>
            <a:ext cx="9404747" cy="9404747"/>
          </a:xfrm>
          <a:prstGeom prst="rect">
            <a:avLst/>
          </a:prstGeom>
        </p:spPr>
      </p:pic>
      <p:pic>
        <p:nvPicPr>
          <p:cNvPr id="12" name="Image 9" descr="preencoded.png"/>
          <p:cNvPicPr>
            <a:picLocks noChangeAspect="1"/>
          </p:cNvPicPr>
          <p:nvPr/>
        </p:nvPicPr>
        <p:blipFill>
          <a:blip r:embed="rId12"/>
          <a:stretch>
            <a:fillRect/>
          </a:stretch>
        </p:blipFill>
        <p:spPr>
          <a:xfrm>
            <a:off x="10525244" y="6846213"/>
            <a:ext cx="288012" cy="360045"/>
          </a:xfrm>
          <a:prstGeom prst="rect">
            <a:avLst/>
          </a:prstGeom>
        </p:spPr>
      </p:pic>
      <p:sp>
        <p:nvSpPr>
          <p:cNvPr id="13" name="Text 1"/>
          <p:cNvSpPr/>
          <p:nvPr/>
        </p:nvSpPr>
        <p:spPr>
          <a:xfrm>
            <a:off x="1544717" y="5538386"/>
            <a:ext cx="2272189" cy="266700"/>
          </a:xfrm>
          <a:prstGeom prst="rect">
            <a:avLst/>
          </a:prstGeom>
          <a:noFill/>
          <a:ln/>
        </p:spPr>
        <p:txBody>
          <a:bodyPr wrap="none" lIns="0" tIns="0" rIns="0" bIns="0" rtlCol="0" anchor="t"/>
          <a:lstStyle/>
          <a:p>
            <a:pPr marL="0" indent="0" algn="ctr">
              <a:lnSpc>
                <a:spcPts val="2100"/>
              </a:lnSpc>
              <a:buNone/>
            </a:pPr>
            <a:r>
              <a:rPr lang="en-US" b="1" dirty="0">
                <a:solidFill>
                  <a:srgbClr val="002060"/>
                </a:solidFill>
                <a:latin typeface="Mona Sans Semi Bold" pitchFamily="34" charset="0"/>
                <a:ea typeface="Mona Sans Semi Bold" pitchFamily="34" charset="-122"/>
                <a:cs typeface="Mona Sans Semi Bold" pitchFamily="34" charset="-120"/>
              </a:rPr>
              <a:t>Perfil de Participantes</a:t>
            </a:r>
            <a:endParaRPr lang="en-US" b="1" dirty="0">
              <a:solidFill>
                <a:srgbClr val="002060"/>
              </a:solidFill>
            </a:endParaRPr>
          </a:p>
        </p:txBody>
      </p:sp>
      <p:sp>
        <p:nvSpPr>
          <p:cNvPr id="14" name="Text 2"/>
          <p:cNvSpPr/>
          <p:nvPr/>
        </p:nvSpPr>
        <p:spPr>
          <a:xfrm>
            <a:off x="1838563" y="5852398"/>
            <a:ext cx="2272190" cy="1092518"/>
          </a:xfrm>
          <a:prstGeom prst="rect">
            <a:avLst/>
          </a:prstGeom>
          <a:noFill/>
          <a:ln/>
        </p:spPr>
        <p:txBody>
          <a:bodyPr wrap="square" lIns="0" tIns="0" rIns="0" bIns="0" rtlCol="0" anchor="t"/>
          <a:lstStyle/>
          <a:p>
            <a:pPr marL="0" indent="0">
              <a:lnSpc>
                <a:spcPts val="2150"/>
              </a:lnSpc>
              <a:buNone/>
            </a:pPr>
            <a:r>
              <a:rPr lang="en-US" sz="1600" b="1" dirty="0">
                <a:solidFill>
                  <a:srgbClr val="52586B"/>
                </a:solidFill>
                <a:latin typeface="Funnel Sans" pitchFamily="34" charset="0"/>
                <a:ea typeface="Funnel Sans" pitchFamily="34" charset="-122"/>
                <a:cs typeface="Funnel Sans" pitchFamily="34" charset="-120"/>
              </a:rPr>
              <a:t>Adaptamos nuestros programas según la experiencia previa, edades e intereses específicos de cada grupo</a:t>
            </a:r>
            <a:r>
              <a:rPr lang="en-US" sz="1300" b="1" dirty="0">
                <a:solidFill>
                  <a:srgbClr val="52586B"/>
                </a:solidFill>
                <a:latin typeface="Funnel Sans" pitchFamily="34" charset="0"/>
                <a:ea typeface="Funnel Sans" pitchFamily="34" charset="-122"/>
                <a:cs typeface="Funnel Sans" pitchFamily="34" charset="-120"/>
              </a:rPr>
              <a:t>.</a:t>
            </a:r>
            <a:endParaRPr lang="en-US" sz="1300" b="1" dirty="0"/>
          </a:p>
        </p:txBody>
      </p:sp>
      <p:sp>
        <p:nvSpPr>
          <p:cNvPr id="15" name="Text 3"/>
          <p:cNvSpPr/>
          <p:nvPr/>
        </p:nvSpPr>
        <p:spPr>
          <a:xfrm>
            <a:off x="3542357" y="3052435"/>
            <a:ext cx="2199442" cy="266700"/>
          </a:xfrm>
          <a:prstGeom prst="rect">
            <a:avLst/>
          </a:prstGeom>
          <a:noFill/>
          <a:ln/>
        </p:spPr>
        <p:txBody>
          <a:bodyPr wrap="none" lIns="0" tIns="0" rIns="0" bIns="0" rtlCol="0" anchor="t"/>
          <a:lstStyle/>
          <a:p>
            <a:pPr marL="0" indent="0" algn="ctr">
              <a:lnSpc>
                <a:spcPts val="2100"/>
              </a:lnSpc>
              <a:buNone/>
            </a:pPr>
            <a:r>
              <a:rPr lang="en-US" b="1" dirty="0">
                <a:solidFill>
                  <a:srgbClr val="002060"/>
                </a:solidFill>
                <a:latin typeface="Mona Sans Semi Bold" pitchFamily="34" charset="0"/>
                <a:ea typeface="Mona Sans Semi Bold" pitchFamily="34" charset="-122"/>
                <a:cs typeface="Mona Sans Semi Bold" pitchFamily="34" charset="-120"/>
              </a:rPr>
              <a:t>Ubicación y Duración</a:t>
            </a:r>
            <a:endParaRPr lang="en-US" b="1" dirty="0">
              <a:solidFill>
                <a:srgbClr val="002060"/>
              </a:solidFill>
            </a:endParaRPr>
          </a:p>
        </p:txBody>
      </p:sp>
      <p:sp>
        <p:nvSpPr>
          <p:cNvPr id="16" name="Text 4"/>
          <p:cNvSpPr/>
          <p:nvPr/>
        </p:nvSpPr>
        <p:spPr>
          <a:xfrm>
            <a:off x="3779223" y="3491210"/>
            <a:ext cx="2482334" cy="1092518"/>
          </a:xfrm>
          <a:prstGeom prst="rect">
            <a:avLst/>
          </a:prstGeom>
          <a:noFill/>
          <a:ln/>
        </p:spPr>
        <p:txBody>
          <a:bodyPr wrap="square" lIns="0" tIns="0" rIns="0" bIns="0" rtlCol="0" anchor="t"/>
          <a:lstStyle/>
          <a:p>
            <a:pPr marL="0" indent="0">
              <a:lnSpc>
                <a:spcPts val="2150"/>
              </a:lnSpc>
              <a:buNone/>
            </a:pPr>
            <a:r>
              <a:rPr lang="en-US" sz="1600" b="1" dirty="0">
                <a:solidFill>
                  <a:srgbClr val="52586B"/>
                </a:solidFill>
                <a:latin typeface="Funnel Sans" pitchFamily="34" charset="0"/>
                <a:ea typeface="Funnel Sans" pitchFamily="34" charset="-122"/>
                <a:cs typeface="Funnel Sans" pitchFamily="34" charset="-120"/>
              </a:rPr>
              <a:t> </a:t>
            </a:r>
            <a:r>
              <a:rPr lang="en-US" sz="1600" b="1" dirty="0" err="1">
                <a:solidFill>
                  <a:srgbClr val="52586B"/>
                </a:solidFill>
                <a:latin typeface="Funnel Sans" pitchFamily="34" charset="0"/>
                <a:ea typeface="Funnel Sans" pitchFamily="34" charset="-122"/>
                <a:cs typeface="Funnel Sans" pitchFamily="34" charset="-120"/>
              </a:rPr>
              <a:t>Consideramos</a:t>
            </a:r>
            <a:r>
              <a:rPr lang="en-US" sz="1600" b="1" dirty="0">
                <a:solidFill>
                  <a:srgbClr val="52586B"/>
                </a:solidFill>
                <a:latin typeface="Funnel Sans" pitchFamily="34" charset="0"/>
                <a:ea typeface="Funnel Sans" pitchFamily="34" charset="-122"/>
                <a:cs typeface="Funnel Sans" pitchFamily="34" charset="-120"/>
              </a:rPr>
              <a:t> zonas específicas y tiempos óptimos tanto para la expedición como para el entrenamiento previo</a:t>
            </a:r>
            <a:r>
              <a:rPr lang="en-US" sz="1300" b="1" dirty="0">
                <a:solidFill>
                  <a:srgbClr val="52586B"/>
                </a:solidFill>
                <a:latin typeface="Funnel Sans" pitchFamily="34" charset="0"/>
                <a:ea typeface="Funnel Sans" pitchFamily="34" charset="-122"/>
                <a:cs typeface="Funnel Sans" pitchFamily="34" charset="-120"/>
              </a:rPr>
              <a:t>.</a:t>
            </a:r>
            <a:endParaRPr lang="en-US" sz="1300" b="1" dirty="0"/>
          </a:p>
        </p:txBody>
      </p:sp>
      <p:sp>
        <p:nvSpPr>
          <p:cNvPr id="19" name="Text 7"/>
          <p:cNvSpPr/>
          <p:nvPr/>
        </p:nvSpPr>
        <p:spPr>
          <a:xfrm>
            <a:off x="9255465" y="3049306"/>
            <a:ext cx="2133719" cy="266700"/>
          </a:xfrm>
          <a:prstGeom prst="rect">
            <a:avLst/>
          </a:prstGeom>
          <a:noFill/>
          <a:ln/>
        </p:spPr>
        <p:txBody>
          <a:bodyPr wrap="none" lIns="0" tIns="0" rIns="0" bIns="0" rtlCol="0" anchor="t"/>
          <a:lstStyle/>
          <a:p>
            <a:pPr marL="0" indent="0" algn="ctr">
              <a:lnSpc>
                <a:spcPts val="2100"/>
              </a:lnSpc>
              <a:buNone/>
            </a:pPr>
            <a:r>
              <a:rPr lang="en-US" b="1" dirty="0">
                <a:solidFill>
                  <a:srgbClr val="002060"/>
                </a:solidFill>
                <a:latin typeface="Mona Sans Semi Bold" pitchFamily="34" charset="0"/>
                <a:ea typeface="Mona Sans Semi Bold" pitchFamily="34" charset="-122"/>
                <a:cs typeface="Mona Sans Semi Bold" pitchFamily="34" charset="-120"/>
              </a:rPr>
              <a:t>Seguridad y Salud</a:t>
            </a:r>
            <a:endParaRPr lang="en-US" b="1" dirty="0">
              <a:solidFill>
                <a:srgbClr val="002060"/>
              </a:solidFill>
            </a:endParaRPr>
          </a:p>
        </p:txBody>
      </p:sp>
      <p:sp>
        <p:nvSpPr>
          <p:cNvPr id="21" name="Text 9"/>
          <p:cNvSpPr/>
          <p:nvPr/>
        </p:nvSpPr>
        <p:spPr>
          <a:xfrm>
            <a:off x="11209227" y="5719048"/>
            <a:ext cx="2133719" cy="266700"/>
          </a:xfrm>
          <a:prstGeom prst="rect">
            <a:avLst/>
          </a:prstGeom>
          <a:noFill/>
          <a:ln/>
        </p:spPr>
        <p:txBody>
          <a:bodyPr wrap="none" lIns="0" tIns="0" rIns="0" bIns="0" rtlCol="0" anchor="t"/>
          <a:lstStyle/>
          <a:p>
            <a:pPr marL="0" indent="0" algn="ctr">
              <a:lnSpc>
                <a:spcPts val="2100"/>
              </a:lnSpc>
              <a:buNone/>
            </a:pPr>
            <a:r>
              <a:rPr lang="en-US" b="1" dirty="0">
                <a:solidFill>
                  <a:srgbClr val="002060"/>
                </a:solidFill>
                <a:latin typeface="Mona Sans Semi Bold" pitchFamily="34" charset="0"/>
                <a:ea typeface="Mona Sans Semi Bold" pitchFamily="34" charset="-122"/>
                <a:cs typeface="Mona Sans Semi Bold" pitchFamily="34" charset="-120"/>
              </a:rPr>
              <a:t>Aspectos Culturales</a:t>
            </a:r>
            <a:endParaRPr lang="en-US" b="1" dirty="0">
              <a:solidFill>
                <a:srgbClr val="002060"/>
              </a:solidFill>
            </a:endParaRPr>
          </a:p>
        </p:txBody>
      </p:sp>
      <p:sp>
        <p:nvSpPr>
          <p:cNvPr id="22" name="Text 10"/>
          <p:cNvSpPr/>
          <p:nvPr/>
        </p:nvSpPr>
        <p:spPr>
          <a:xfrm>
            <a:off x="11115482" y="6067992"/>
            <a:ext cx="2482334" cy="1092518"/>
          </a:xfrm>
          <a:prstGeom prst="rect">
            <a:avLst/>
          </a:prstGeom>
          <a:noFill/>
          <a:ln/>
        </p:spPr>
        <p:txBody>
          <a:bodyPr wrap="square" lIns="0" tIns="0" rIns="0" bIns="0" rtlCol="0" anchor="t"/>
          <a:lstStyle/>
          <a:p>
            <a:pPr marL="0" indent="0">
              <a:lnSpc>
                <a:spcPts val="2150"/>
              </a:lnSpc>
              <a:buNone/>
            </a:pPr>
            <a:r>
              <a:rPr lang="en-US" sz="1600" b="1" dirty="0">
                <a:solidFill>
                  <a:srgbClr val="52586B"/>
                </a:solidFill>
                <a:latin typeface="Funnel Sans" pitchFamily="34" charset="0"/>
                <a:ea typeface="Funnel Sans" pitchFamily="34" charset="-122"/>
                <a:cs typeface="Funnel Sans" pitchFamily="34" charset="-120"/>
              </a:rPr>
              <a:t>Promovemos el respeto por comunidades locales y ecosistemas en todas nuestras actividades.</a:t>
            </a:r>
            <a:endParaRPr lang="en-US" sz="1600" b="1" dirty="0"/>
          </a:p>
        </p:txBody>
      </p:sp>
      <p:sp>
        <p:nvSpPr>
          <p:cNvPr id="24" name="Text 0">
            <a:extLst>
              <a:ext uri="{FF2B5EF4-FFF2-40B4-BE49-F238E27FC236}">
                <a16:creationId xmlns:a16="http://schemas.microsoft.com/office/drawing/2014/main" id="{1D4804E1-3EBB-F94C-658F-C99D107867D2}"/>
              </a:ext>
            </a:extLst>
          </p:cNvPr>
          <p:cNvSpPr/>
          <p:nvPr/>
        </p:nvSpPr>
        <p:spPr>
          <a:xfrm>
            <a:off x="3871440" y="248543"/>
            <a:ext cx="10515179" cy="1305163"/>
          </a:xfrm>
          <a:prstGeom prst="rect">
            <a:avLst/>
          </a:prstGeom>
          <a:noFill/>
          <a:ln/>
        </p:spPr>
        <p:txBody>
          <a:bodyPr wrap="square" lIns="0" tIns="0" rIns="0" bIns="0" rtlCol="0" anchor="t"/>
          <a:lstStyle/>
          <a:p>
            <a:pPr>
              <a:lnSpc>
                <a:spcPts val="5100"/>
              </a:lnSpc>
            </a:pPr>
            <a:r>
              <a:rPr lang="es-ES" sz="44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Variables a considerar</a:t>
            </a:r>
            <a:endParaRPr kumimoji="0" lang="es-ES" sz="44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100"/>
              </a:lnSpc>
              <a:buNone/>
            </a:pPr>
            <a:endParaRPr lang="en-US" sz="4100" dirty="0"/>
          </a:p>
        </p:txBody>
      </p:sp>
      <p:pic>
        <p:nvPicPr>
          <p:cNvPr id="2" name="Imagen 1">
            <a:extLst>
              <a:ext uri="{FF2B5EF4-FFF2-40B4-BE49-F238E27FC236}">
                <a16:creationId xmlns:a16="http://schemas.microsoft.com/office/drawing/2014/main" id="{539EE7C2-98D7-A08A-D3CC-F9A8CB3B51F1}"/>
              </a:ext>
            </a:extLst>
          </p:cNvPr>
          <p:cNvPicPr>
            <a:picLocks noChangeAspect="1"/>
          </p:cNvPicPr>
          <p:nvPr/>
        </p:nvPicPr>
        <p:blipFill>
          <a:blip r:embed="rId13"/>
          <a:stretch>
            <a:fillRect/>
          </a:stretch>
        </p:blipFill>
        <p:spPr>
          <a:xfrm>
            <a:off x="12017574" y="423312"/>
            <a:ext cx="2133720" cy="955623"/>
          </a:xfrm>
          <a:prstGeom prst="rect">
            <a:avLst/>
          </a:prstGeom>
        </p:spPr>
      </p:pic>
      <p:pic>
        <p:nvPicPr>
          <p:cNvPr id="26" name="Imagen 25" descr="Una caricatura de un bosque&#10;&#10;El contenido generado por IA puede ser incorrecto.">
            <a:extLst>
              <a:ext uri="{FF2B5EF4-FFF2-40B4-BE49-F238E27FC236}">
                <a16:creationId xmlns:a16="http://schemas.microsoft.com/office/drawing/2014/main" id="{9FF17066-A86D-E937-DCE0-4676593A95F4}"/>
              </a:ext>
            </a:extLst>
          </p:cNvPr>
          <p:cNvPicPr>
            <a:picLocks noChangeAspect="1"/>
          </p:cNvPicPr>
          <p:nvPr/>
        </p:nvPicPr>
        <p:blipFill>
          <a:blip r:embed="rId14"/>
          <a:stretch>
            <a:fillRect/>
          </a:stretch>
        </p:blipFill>
        <p:spPr>
          <a:xfrm>
            <a:off x="587264" y="716412"/>
            <a:ext cx="4979291" cy="217363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5" name="Imagen 24" descr="Imagen que contiene persona, avión, edificio, hombre&#10;&#10;El contenido generado por IA puede ser incorrecto.">
            <a:extLst>
              <a:ext uri="{FF2B5EF4-FFF2-40B4-BE49-F238E27FC236}">
                <a16:creationId xmlns:a16="http://schemas.microsoft.com/office/drawing/2014/main" id="{59593366-1CBC-9DCD-9180-8DF7E2B6B625}"/>
              </a:ext>
            </a:extLst>
          </p:cNvPr>
          <p:cNvPicPr>
            <a:picLocks noChangeAspect="1"/>
          </p:cNvPicPr>
          <p:nvPr/>
        </p:nvPicPr>
        <p:blipFill>
          <a:blip r:embed="rId15"/>
          <a:stretch>
            <a:fillRect/>
          </a:stretch>
        </p:blipFill>
        <p:spPr>
          <a:xfrm>
            <a:off x="5413776" y="5292997"/>
            <a:ext cx="3802728" cy="28693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7" name="CuadroTexto 26">
            <a:extLst>
              <a:ext uri="{FF2B5EF4-FFF2-40B4-BE49-F238E27FC236}">
                <a16:creationId xmlns:a16="http://schemas.microsoft.com/office/drawing/2014/main" id="{DAFADCC9-5C06-3B61-AC0E-6581E930D2EA}"/>
              </a:ext>
            </a:extLst>
          </p:cNvPr>
          <p:cNvSpPr txBox="1"/>
          <p:nvPr/>
        </p:nvSpPr>
        <p:spPr>
          <a:xfrm>
            <a:off x="6075942" y="2663341"/>
            <a:ext cx="2884602" cy="1077218"/>
          </a:xfrm>
          <a:prstGeom prst="rect">
            <a:avLst/>
          </a:prstGeom>
          <a:noFill/>
        </p:spPr>
        <p:txBody>
          <a:bodyPr wrap="square" rtlCol="0">
            <a:spAutoFit/>
          </a:bodyPr>
          <a:lstStyle/>
          <a:p>
            <a:r>
              <a:rPr lang="es-ES" sz="1600" b="1" dirty="0">
                <a:solidFill>
                  <a:schemeClr val="tx1">
                    <a:lumMod val="65000"/>
                    <a:lumOff val="35000"/>
                  </a:schemeClr>
                </a:solidFill>
                <a:latin typeface="Funnel Sans"/>
              </a:rPr>
              <a:t> Seleccionamos la tecnología,</a:t>
            </a:r>
          </a:p>
          <a:p>
            <a:r>
              <a:rPr lang="es-ES" sz="1600" b="1" dirty="0">
                <a:solidFill>
                  <a:schemeClr val="tx1">
                    <a:lumMod val="65000"/>
                    <a:lumOff val="35000"/>
                  </a:schemeClr>
                </a:solidFill>
                <a:latin typeface="Funnel Sans"/>
              </a:rPr>
              <a:t>materiales y personal especializado adecuados para cada tipo de expedición</a:t>
            </a:r>
          </a:p>
        </p:txBody>
      </p:sp>
      <p:sp>
        <p:nvSpPr>
          <p:cNvPr id="28" name="CuadroTexto 27">
            <a:extLst>
              <a:ext uri="{FF2B5EF4-FFF2-40B4-BE49-F238E27FC236}">
                <a16:creationId xmlns:a16="http://schemas.microsoft.com/office/drawing/2014/main" id="{449CD907-28B3-4708-6386-3DC235CF9E7B}"/>
              </a:ext>
            </a:extLst>
          </p:cNvPr>
          <p:cNvSpPr txBox="1"/>
          <p:nvPr/>
        </p:nvSpPr>
        <p:spPr>
          <a:xfrm>
            <a:off x="6103025" y="2294009"/>
            <a:ext cx="3026004" cy="369332"/>
          </a:xfrm>
          <a:prstGeom prst="rect">
            <a:avLst/>
          </a:prstGeom>
          <a:noFill/>
        </p:spPr>
        <p:txBody>
          <a:bodyPr wrap="square" rtlCol="0">
            <a:spAutoFit/>
          </a:bodyPr>
          <a:lstStyle/>
          <a:p>
            <a:r>
              <a:rPr lang="es-ES" b="1" dirty="0">
                <a:solidFill>
                  <a:srgbClr val="002060"/>
                </a:solidFill>
                <a:latin typeface="Funnel Sans"/>
              </a:rPr>
              <a:t>Recursos y Equipamiento</a:t>
            </a:r>
          </a:p>
        </p:txBody>
      </p:sp>
      <p:sp>
        <p:nvSpPr>
          <p:cNvPr id="17" name="CuadroTexto 16">
            <a:extLst>
              <a:ext uri="{FF2B5EF4-FFF2-40B4-BE49-F238E27FC236}">
                <a16:creationId xmlns:a16="http://schemas.microsoft.com/office/drawing/2014/main" id="{F6767E82-E90B-EA23-043E-7B30776277A7}"/>
              </a:ext>
            </a:extLst>
          </p:cNvPr>
          <p:cNvSpPr txBox="1"/>
          <p:nvPr/>
        </p:nvSpPr>
        <p:spPr>
          <a:xfrm>
            <a:off x="9414975" y="3398250"/>
            <a:ext cx="3176833" cy="1208279"/>
          </a:xfrm>
          <a:prstGeom prst="rect">
            <a:avLst/>
          </a:prstGeom>
          <a:noFill/>
        </p:spPr>
        <p:txBody>
          <a:bodyPr wrap="square" rtlCol="0">
            <a:spAutoFit/>
          </a:bodyPr>
          <a:lstStyle/>
          <a:p>
            <a:pPr lvl="0">
              <a:lnSpc>
                <a:spcPct val="115000"/>
              </a:lnSpc>
              <a:spcAft>
                <a:spcPts val="800"/>
              </a:spcAft>
            </a:pPr>
            <a:r>
              <a:rPr lang="es-ES" sz="1600" b="1" kern="100" dirty="0">
                <a:solidFill>
                  <a:schemeClr val="tx1">
                    <a:lumMod val="65000"/>
                    <a:lumOff val="35000"/>
                  </a:schemeClr>
                </a:solidFill>
                <a:latin typeface="Funnel Sans"/>
                <a:ea typeface="Aptos" panose="020B0004020202020204" pitchFamily="34" charset="0"/>
                <a:cs typeface="Times New Roman" panose="02020603050405020304" pitchFamily="18" charset="0"/>
              </a:rPr>
              <a:t> Implementamos protocolos rigurosos, seguros específicos y planes de actuación medica en zonas remotas</a:t>
            </a:r>
            <a:r>
              <a:rPr lang="es-ES" sz="1600" b="1" kern="100" dirty="0">
                <a:solidFill>
                  <a:schemeClr val="tx1">
                    <a:lumMod val="65000"/>
                    <a:lumOff val="35000"/>
                  </a:schemeClr>
                </a:solidFill>
                <a:effectLst/>
                <a:latin typeface="Funnel Sans"/>
                <a:ea typeface="Aptos" panose="020B0004020202020204" pitchFamily="34" charset="0"/>
                <a:cs typeface="Times New Roman" panose="02020603050405020304" pitchFamily="18"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705500" y="580889"/>
            <a:ext cx="10490121" cy="639008"/>
          </a:xfrm>
          <a:prstGeom prst="rect">
            <a:avLst/>
          </a:prstGeom>
          <a:noFill/>
          <a:ln/>
        </p:spPr>
        <p:txBody>
          <a:bodyPr wrap="none" lIns="0" tIns="0" rIns="0" bIns="0" rtlCol="0" anchor="t"/>
          <a:lstStyle/>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Modelo de Negocio &amp; Estructura de Precios</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3" name="Image 0" descr="preencoded.png"/>
          <p:cNvPicPr>
            <a:picLocks noChangeAspect="1"/>
          </p:cNvPicPr>
          <p:nvPr/>
        </p:nvPicPr>
        <p:blipFill>
          <a:blip r:embed="rId3"/>
          <a:stretch>
            <a:fillRect/>
          </a:stretch>
        </p:blipFill>
        <p:spPr>
          <a:xfrm>
            <a:off x="2926437" y="1772960"/>
            <a:ext cx="2177772" cy="1178004"/>
          </a:xfrm>
          <a:prstGeom prst="rect">
            <a:avLst/>
          </a:prstGeom>
        </p:spPr>
      </p:pic>
      <p:sp>
        <p:nvSpPr>
          <p:cNvPr id="5" name="Text 1"/>
          <p:cNvSpPr/>
          <p:nvPr/>
        </p:nvSpPr>
        <p:spPr>
          <a:xfrm>
            <a:off x="5308640" y="1977390"/>
            <a:ext cx="2556034"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Servicios Premium</a:t>
            </a:r>
            <a:endParaRPr lang="en-US" sz="2000" b="1" dirty="0">
              <a:solidFill>
                <a:srgbClr val="002060"/>
              </a:solidFill>
            </a:endParaRPr>
          </a:p>
        </p:txBody>
      </p:sp>
      <p:sp>
        <p:nvSpPr>
          <p:cNvPr id="6" name="Text 2"/>
          <p:cNvSpPr/>
          <p:nvPr/>
        </p:nvSpPr>
        <p:spPr>
          <a:xfrm>
            <a:off x="5308640" y="2419469"/>
            <a:ext cx="4842272" cy="327065"/>
          </a:xfrm>
          <a:prstGeom prst="rect">
            <a:avLst/>
          </a:prstGeom>
          <a:noFill/>
          <a:ln/>
        </p:spPr>
        <p:txBody>
          <a:bodyPr wrap="none" lIns="0" tIns="0" rIns="0" bIns="0" rtlCol="0" anchor="t"/>
          <a:lstStyle/>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Expediciones personalizadas con </a:t>
            </a:r>
            <a:r>
              <a:rPr lang="en-US" b="1" dirty="0" err="1">
                <a:solidFill>
                  <a:srgbClr val="52586B"/>
                </a:solidFill>
                <a:latin typeface="Funnel Sans" pitchFamily="34" charset="0"/>
                <a:ea typeface="Funnel Sans" pitchFamily="34" charset="-122"/>
                <a:cs typeface="Funnel Sans" pitchFamily="34" charset="-120"/>
              </a:rPr>
              <a:t>consultoría</a:t>
            </a:r>
            <a:r>
              <a:rPr lang="en-US" b="1" dirty="0">
                <a:solidFill>
                  <a:srgbClr val="52586B"/>
                </a:solidFill>
                <a:latin typeface="Funnel Sans" pitchFamily="34" charset="0"/>
                <a:ea typeface="Funnel Sans" pitchFamily="34" charset="-122"/>
                <a:cs typeface="Funnel Sans" pitchFamily="34" charset="-120"/>
              </a:rPr>
              <a:t> integral</a:t>
            </a:r>
            <a:endParaRPr lang="en-US" b="1" dirty="0"/>
          </a:p>
        </p:txBody>
      </p:sp>
      <p:sp>
        <p:nvSpPr>
          <p:cNvPr id="7" name="Shape 3"/>
          <p:cNvSpPr/>
          <p:nvPr/>
        </p:nvSpPr>
        <p:spPr>
          <a:xfrm>
            <a:off x="5155287" y="2966918"/>
            <a:ext cx="8708350" cy="11430"/>
          </a:xfrm>
          <a:prstGeom prst="roundRect">
            <a:avLst>
              <a:gd name="adj" fmla="val 751392"/>
            </a:avLst>
          </a:prstGeom>
          <a:solidFill>
            <a:srgbClr val="C8CACF"/>
          </a:solidFill>
          <a:ln/>
        </p:spPr>
        <p:txBody>
          <a:bodyPr/>
          <a:lstStyle/>
          <a:p>
            <a:endParaRPr lang="es-ES" dirty="0"/>
          </a:p>
        </p:txBody>
      </p:sp>
      <p:pic>
        <p:nvPicPr>
          <p:cNvPr id="8" name="Image 2" descr="preencoded.png"/>
          <p:cNvPicPr>
            <a:picLocks noChangeAspect="1"/>
          </p:cNvPicPr>
          <p:nvPr/>
        </p:nvPicPr>
        <p:blipFill>
          <a:blip r:embed="rId4"/>
          <a:stretch>
            <a:fillRect/>
          </a:stretch>
        </p:blipFill>
        <p:spPr>
          <a:xfrm>
            <a:off x="1837492" y="3002042"/>
            <a:ext cx="4355663" cy="1178004"/>
          </a:xfrm>
          <a:prstGeom prst="rect">
            <a:avLst/>
          </a:prstGeom>
        </p:spPr>
      </p:pic>
      <p:sp>
        <p:nvSpPr>
          <p:cNvPr id="10" name="Text 4"/>
          <p:cNvSpPr/>
          <p:nvPr/>
        </p:nvSpPr>
        <p:spPr>
          <a:xfrm>
            <a:off x="6397585" y="3206472"/>
            <a:ext cx="3276481"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Ejecución de Expediciones</a:t>
            </a:r>
            <a:endParaRPr lang="en-US" sz="2000" b="1" dirty="0">
              <a:solidFill>
                <a:srgbClr val="002060"/>
              </a:solidFill>
            </a:endParaRPr>
          </a:p>
        </p:txBody>
      </p:sp>
      <p:sp>
        <p:nvSpPr>
          <p:cNvPr id="11" name="Text 5"/>
          <p:cNvSpPr/>
          <p:nvPr/>
        </p:nvSpPr>
        <p:spPr>
          <a:xfrm>
            <a:off x="6397585" y="3648551"/>
            <a:ext cx="3276481" cy="327065"/>
          </a:xfrm>
          <a:prstGeom prst="rect">
            <a:avLst/>
          </a:prstGeom>
          <a:noFill/>
          <a:ln/>
        </p:spPr>
        <p:txBody>
          <a:bodyPr wrap="none" lIns="0" tIns="0" rIns="0" bIns="0" rtlCol="0" anchor="t"/>
          <a:lstStyle/>
          <a:p>
            <a:pPr marL="0" indent="0" algn="l">
              <a:lnSpc>
                <a:spcPts val="2550"/>
              </a:lnSpc>
              <a:buNone/>
            </a:pPr>
            <a:r>
              <a:rPr lang="en-US" b="1" dirty="0">
                <a:solidFill>
                  <a:srgbClr val="C00000"/>
                </a:solidFill>
                <a:latin typeface="Funnel Sans" pitchFamily="34" charset="0"/>
                <a:ea typeface="Funnel Sans" pitchFamily="34" charset="-122"/>
                <a:cs typeface="Funnel Sans" pitchFamily="34" charset="-120"/>
              </a:rPr>
              <a:t>50-60% </a:t>
            </a:r>
            <a:r>
              <a:rPr lang="en-US" b="1" dirty="0">
                <a:solidFill>
                  <a:srgbClr val="52586B"/>
                </a:solidFill>
                <a:latin typeface="Funnel Sans" pitchFamily="34" charset="0"/>
                <a:ea typeface="Funnel Sans" pitchFamily="34" charset="-122"/>
                <a:cs typeface="Funnel Sans" pitchFamily="34" charset="-120"/>
              </a:rPr>
              <a:t>del costo total</a:t>
            </a:r>
            <a:endParaRPr lang="en-US" b="1" dirty="0"/>
          </a:p>
        </p:txBody>
      </p:sp>
      <p:sp>
        <p:nvSpPr>
          <p:cNvPr id="12" name="Shape 6"/>
          <p:cNvSpPr/>
          <p:nvPr/>
        </p:nvSpPr>
        <p:spPr>
          <a:xfrm>
            <a:off x="6244233" y="4196001"/>
            <a:ext cx="7619405" cy="11430"/>
          </a:xfrm>
          <a:prstGeom prst="roundRect">
            <a:avLst>
              <a:gd name="adj" fmla="val 751392"/>
            </a:avLst>
          </a:prstGeom>
          <a:solidFill>
            <a:srgbClr val="C8CACF"/>
          </a:solidFill>
          <a:ln/>
        </p:spPr>
        <p:txBody>
          <a:bodyPr/>
          <a:lstStyle/>
          <a:p>
            <a:endParaRPr lang="es-ES" dirty="0"/>
          </a:p>
        </p:txBody>
      </p:sp>
      <p:pic>
        <p:nvPicPr>
          <p:cNvPr id="13" name="Image 4" descr="preencoded.png"/>
          <p:cNvPicPr>
            <a:picLocks noChangeAspect="1"/>
          </p:cNvPicPr>
          <p:nvPr/>
        </p:nvPicPr>
        <p:blipFill>
          <a:blip r:embed="rId5"/>
          <a:stretch>
            <a:fillRect/>
          </a:stretch>
        </p:blipFill>
        <p:spPr>
          <a:xfrm>
            <a:off x="748665" y="4231124"/>
            <a:ext cx="6533436" cy="1178004"/>
          </a:xfrm>
          <a:prstGeom prst="rect">
            <a:avLst/>
          </a:prstGeom>
        </p:spPr>
      </p:pic>
      <p:sp>
        <p:nvSpPr>
          <p:cNvPr id="15" name="Text 7"/>
          <p:cNvSpPr/>
          <p:nvPr/>
        </p:nvSpPr>
        <p:spPr>
          <a:xfrm>
            <a:off x="7486531" y="4435554"/>
            <a:ext cx="2277189"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Consultoría Previa</a:t>
            </a:r>
            <a:endParaRPr lang="en-US" sz="2000" b="1" dirty="0">
              <a:solidFill>
                <a:srgbClr val="002060"/>
              </a:solidFill>
            </a:endParaRPr>
          </a:p>
        </p:txBody>
      </p:sp>
      <p:sp>
        <p:nvSpPr>
          <p:cNvPr id="16" name="Text 8"/>
          <p:cNvSpPr/>
          <p:nvPr/>
        </p:nvSpPr>
        <p:spPr>
          <a:xfrm>
            <a:off x="7486531" y="4877633"/>
            <a:ext cx="2277189" cy="327065"/>
          </a:xfrm>
          <a:prstGeom prst="rect">
            <a:avLst/>
          </a:prstGeom>
          <a:noFill/>
          <a:ln/>
        </p:spPr>
        <p:txBody>
          <a:bodyPr wrap="none" lIns="0" tIns="0" rIns="0" bIns="0" rtlCol="0" anchor="t"/>
          <a:lstStyle/>
          <a:p>
            <a:pPr marL="0" indent="0" algn="l">
              <a:lnSpc>
                <a:spcPts val="2550"/>
              </a:lnSpc>
              <a:buNone/>
            </a:pPr>
            <a:r>
              <a:rPr lang="en-US" b="1" dirty="0">
                <a:solidFill>
                  <a:srgbClr val="C00000"/>
                </a:solidFill>
                <a:latin typeface="Funnel Sans" pitchFamily="34" charset="0"/>
                <a:ea typeface="Funnel Sans" pitchFamily="34" charset="-122"/>
                <a:cs typeface="Funnel Sans" pitchFamily="34" charset="-120"/>
              </a:rPr>
              <a:t>30-40% </a:t>
            </a:r>
            <a:r>
              <a:rPr lang="en-US" b="1" dirty="0">
                <a:solidFill>
                  <a:srgbClr val="52586B"/>
                </a:solidFill>
                <a:latin typeface="Funnel Sans" pitchFamily="34" charset="0"/>
                <a:ea typeface="Funnel Sans" pitchFamily="34" charset="-122"/>
                <a:cs typeface="Funnel Sans" pitchFamily="34" charset="-120"/>
              </a:rPr>
              <a:t>del costo total</a:t>
            </a:r>
            <a:endParaRPr lang="en-US" b="1" dirty="0"/>
          </a:p>
        </p:txBody>
      </p:sp>
      <p:sp>
        <p:nvSpPr>
          <p:cNvPr id="17" name="Text 9"/>
          <p:cNvSpPr/>
          <p:nvPr/>
        </p:nvSpPr>
        <p:spPr>
          <a:xfrm>
            <a:off x="748665" y="5467947"/>
            <a:ext cx="13199031" cy="981194"/>
          </a:xfrm>
          <a:prstGeom prst="rect">
            <a:avLst/>
          </a:prstGeom>
          <a:noFill/>
          <a:ln/>
        </p:spPr>
        <p:txBody>
          <a:bodyPr wrap="square" lIns="0" tIns="0" rIns="0" bIns="0" rtlCol="0" anchor="t"/>
          <a:lstStyle/>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Nuestro modelo de negocio combina </a:t>
            </a:r>
            <a:r>
              <a:rPr lang="en-US" b="1" dirty="0" err="1">
                <a:solidFill>
                  <a:srgbClr val="52586B"/>
                </a:solidFill>
                <a:latin typeface="Funnel Sans" pitchFamily="34" charset="0"/>
                <a:ea typeface="Funnel Sans" pitchFamily="34" charset="-122"/>
                <a:cs typeface="Funnel Sans" pitchFamily="34" charset="-120"/>
              </a:rPr>
              <a:t>servicios</a:t>
            </a:r>
            <a:r>
              <a:rPr lang="en-US" b="1" dirty="0">
                <a:solidFill>
                  <a:srgbClr val="52586B"/>
                </a:solidFill>
                <a:latin typeface="Funnel Sans" pitchFamily="34" charset="0"/>
                <a:ea typeface="Funnel Sans" pitchFamily="34" charset="-122"/>
                <a:cs typeface="Funnel Sans" pitchFamily="34" charset="-120"/>
              </a:rPr>
              <a:t> de </a:t>
            </a:r>
            <a:r>
              <a:rPr lang="en-US" b="1" dirty="0" err="1">
                <a:solidFill>
                  <a:srgbClr val="52586B"/>
                </a:solidFill>
                <a:latin typeface="Funnel Sans" pitchFamily="34" charset="0"/>
                <a:ea typeface="Funnel Sans" pitchFamily="34" charset="-122"/>
                <a:cs typeface="Funnel Sans" pitchFamily="34" charset="-120"/>
              </a:rPr>
              <a:t>consultoría</a:t>
            </a:r>
            <a:r>
              <a:rPr lang="en-US" b="1" dirty="0">
                <a:solidFill>
                  <a:srgbClr val="52586B"/>
                </a:solidFill>
                <a:latin typeface="Funnel Sans" pitchFamily="34" charset="0"/>
                <a:ea typeface="Funnel Sans" pitchFamily="34" charset="-122"/>
                <a:cs typeface="Funnel Sans" pitchFamily="34" charset="-120"/>
              </a:rPr>
              <a:t> especializada con la ejecución práctica de expediciones comerciales y científicas. La estructura de precios se basa en un ratio donde la </a:t>
            </a:r>
            <a:r>
              <a:rPr lang="en-US" b="1" dirty="0" err="1">
                <a:solidFill>
                  <a:srgbClr val="52586B"/>
                </a:solidFill>
                <a:latin typeface="Funnel Sans" pitchFamily="34" charset="0"/>
                <a:ea typeface="Funnel Sans" pitchFamily="34" charset="-122"/>
                <a:cs typeface="Funnel Sans" pitchFamily="34" charset="-120"/>
              </a:rPr>
              <a:t>consultoría</a:t>
            </a:r>
            <a:r>
              <a:rPr lang="en-US" b="1" dirty="0">
                <a:solidFill>
                  <a:srgbClr val="52586B"/>
                </a:solidFill>
                <a:latin typeface="Funnel Sans" pitchFamily="34" charset="0"/>
                <a:ea typeface="Funnel Sans" pitchFamily="34" charset="-122"/>
                <a:cs typeface="Funnel Sans" pitchFamily="34" charset="-120"/>
              </a:rPr>
              <a:t> representa aproximadamente el </a:t>
            </a:r>
            <a:r>
              <a:rPr lang="en-US" b="1" dirty="0">
                <a:solidFill>
                  <a:srgbClr val="C00000"/>
                </a:solidFill>
                <a:latin typeface="Funnel Sans" pitchFamily="34" charset="0"/>
                <a:ea typeface="Funnel Sans" pitchFamily="34" charset="-122"/>
                <a:cs typeface="Funnel Sans" pitchFamily="34" charset="-120"/>
              </a:rPr>
              <a:t>35% </a:t>
            </a:r>
            <a:r>
              <a:rPr lang="en-US" b="1" dirty="0">
                <a:solidFill>
                  <a:srgbClr val="52586B"/>
                </a:solidFill>
                <a:latin typeface="Funnel Sans" pitchFamily="34" charset="0"/>
                <a:ea typeface="Funnel Sans" pitchFamily="34" charset="-122"/>
                <a:cs typeface="Funnel Sans" pitchFamily="34" charset="-120"/>
              </a:rPr>
              <a:t>del costo total, mientras que la ejecución en campo constituye el </a:t>
            </a:r>
            <a:r>
              <a:rPr lang="en-US" b="1" dirty="0">
                <a:solidFill>
                  <a:srgbClr val="C00000"/>
                </a:solidFill>
                <a:latin typeface="Funnel Sans" pitchFamily="34" charset="0"/>
                <a:ea typeface="Funnel Sans" pitchFamily="34" charset="-122"/>
                <a:cs typeface="Funnel Sans" pitchFamily="34" charset="-120"/>
              </a:rPr>
              <a:t>50-60%, </a:t>
            </a:r>
            <a:r>
              <a:rPr lang="en-US" b="1" dirty="0">
                <a:solidFill>
                  <a:srgbClr val="52586B"/>
                </a:solidFill>
                <a:latin typeface="Funnel Sans" pitchFamily="34" charset="0"/>
                <a:ea typeface="Funnel Sans" pitchFamily="34" charset="-122"/>
                <a:cs typeface="Funnel Sans" pitchFamily="34" charset="-120"/>
              </a:rPr>
              <a:t>con un margen de beneficio del </a:t>
            </a:r>
            <a:r>
              <a:rPr lang="en-US" b="1" dirty="0">
                <a:solidFill>
                  <a:srgbClr val="C00000"/>
                </a:solidFill>
                <a:latin typeface="Funnel Sans" pitchFamily="34" charset="0"/>
                <a:ea typeface="Funnel Sans" pitchFamily="34" charset="-122"/>
                <a:cs typeface="Funnel Sans" pitchFamily="34" charset="-120"/>
              </a:rPr>
              <a:t>10-20%.</a:t>
            </a:r>
            <a:endParaRPr lang="en-US" b="1" dirty="0">
              <a:solidFill>
                <a:srgbClr val="C00000"/>
              </a:solidFill>
            </a:endParaRPr>
          </a:p>
        </p:txBody>
      </p:sp>
      <p:sp>
        <p:nvSpPr>
          <p:cNvPr id="18" name="Text 10"/>
          <p:cNvSpPr/>
          <p:nvPr/>
        </p:nvSpPr>
        <p:spPr>
          <a:xfrm>
            <a:off x="748665" y="6661904"/>
            <a:ext cx="13199031" cy="654129"/>
          </a:xfrm>
          <a:prstGeom prst="rect">
            <a:avLst/>
          </a:prstGeom>
          <a:noFill/>
          <a:ln/>
        </p:spPr>
        <p:txBody>
          <a:bodyPr wrap="square" lIns="0" tIns="0" rIns="0" bIns="0" rtlCol="0" anchor="t"/>
          <a:lstStyle/>
          <a:p>
            <a:pPr marL="0" indent="0" algn="l">
              <a:lnSpc>
                <a:spcPts val="2550"/>
              </a:lnSpc>
              <a:buNone/>
            </a:pPr>
            <a:r>
              <a:rPr lang="en-US" b="1" dirty="0">
                <a:solidFill>
                  <a:schemeClr val="tx1">
                    <a:lumMod val="65000"/>
                    <a:lumOff val="35000"/>
                  </a:schemeClr>
                </a:solidFill>
                <a:latin typeface="Funnel Sans" pitchFamily="34" charset="0"/>
                <a:ea typeface="Funnel Sans" pitchFamily="34" charset="-122"/>
                <a:cs typeface="Funnel Sans" pitchFamily="34" charset="-120"/>
              </a:rPr>
              <a:t>Por ejemplo, si el costo de </a:t>
            </a:r>
            <a:r>
              <a:rPr lang="en-US" b="1" dirty="0" err="1">
                <a:solidFill>
                  <a:schemeClr val="tx1">
                    <a:lumMod val="65000"/>
                    <a:lumOff val="35000"/>
                  </a:schemeClr>
                </a:solidFill>
                <a:latin typeface="Funnel Sans" pitchFamily="34" charset="0"/>
                <a:ea typeface="Funnel Sans" pitchFamily="34" charset="-122"/>
                <a:cs typeface="Funnel Sans" pitchFamily="34" charset="-120"/>
              </a:rPr>
              <a:t>consultoría</a:t>
            </a:r>
            <a:r>
              <a:rPr lang="en-US" b="1" dirty="0">
                <a:solidFill>
                  <a:schemeClr val="tx1">
                    <a:lumMod val="65000"/>
                    <a:lumOff val="35000"/>
                  </a:schemeClr>
                </a:solidFill>
                <a:latin typeface="Funnel Sans" pitchFamily="34" charset="0"/>
                <a:ea typeface="Funnel Sans" pitchFamily="34" charset="-122"/>
                <a:cs typeface="Funnel Sans" pitchFamily="34" charset="-120"/>
              </a:rPr>
              <a:t> es de </a:t>
            </a:r>
            <a:r>
              <a:rPr lang="en-US" b="1" dirty="0">
                <a:solidFill>
                  <a:srgbClr val="C00000"/>
                </a:solidFill>
                <a:latin typeface="Funnel Sans" pitchFamily="34" charset="0"/>
                <a:ea typeface="Funnel Sans" pitchFamily="34" charset="-122"/>
                <a:cs typeface="Funnel Sans" pitchFamily="34" charset="-120"/>
              </a:rPr>
              <a:t>$10,000</a:t>
            </a:r>
            <a:r>
              <a:rPr lang="en-US" b="1" dirty="0">
                <a:solidFill>
                  <a:schemeClr val="tx1">
                    <a:lumMod val="65000"/>
                    <a:lumOff val="35000"/>
                  </a:schemeClr>
                </a:solidFill>
                <a:latin typeface="Funnel Sans" pitchFamily="34" charset="0"/>
                <a:ea typeface="Funnel Sans" pitchFamily="34" charset="-122"/>
                <a:cs typeface="Funnel Sans" pitchFamily="34" charset="-120"/>
              </a:rPr>
              <a:t>, el precio total aproximado sería de </a:t>
            </a:r>
            <a:r>
              <a:rPr lang="en-US" b="1" dirty="0">
                <a:solidFill>
                  <a:srgbClr val="C00000"/>
                </a:solidFill>
                <a:latin typeface="Funnel Sans" pitchFamily="34" charset="0"/>
                <a:ea typeface="Funnel Sans" pitchFamily="34" charset="-122"/>
                <a:cs typeface="Funnel Sans" pitchFamily="34" charset="-120"/>
              </a:rPr>
              <a:t>$28,571</a:t>
            </a:r>
            <a:r>
              <a:rPr lang="en-US" b="1" dirty="0">
                <a:solidFill>
                  <a:schemeClr val="tx1">
                    <a:lumMod val="65000"/>
                    <a:lumOff val="35000"/>
                  </a:schemeClr>
                </a:solidFill>
                <a:latin typeface="Funnel Sans" pitchFamily="34" charset="0"/>
                <a:ea typeface="Funnel Sans" pitchFamily="34" charset="-122"/>
                <a:cs typeface="Funnel Sans" pitchFamily="34" charset="-120"/>
              </a:rPr>
              <a:t>. Ofrecemos diferentes paquetes adaptados a las necesidades específicas de cada cliente, con tarifas ajustables según la complejidad, duración y </a:t>
            </a:r>
            <a:r>
              <a:rPr lang="en-US" b="1" dirty="0" err="1">
                <a:solidFill>
                  <a:schemeClr val="tx1">
                    <a:lumMod val="65000"/>
                    <a:lumOff val="35000"/>
                  </a:schemeClr>
                </a:solidFill>
                <a:latin typeface="Funnel Sans" pitchFamily="34" charset="0"/>
                <a:ea typeface="Funnel Sans" pitchFamily="34" charset="-122"/>
                <a:cs typeface="Funnel Sans" pitchFamily="34" charset="-120"/>
              </a:rPr>
              <a:t>servicios</a:t>
            </a:r>
            <a:r>
              <a:rPr lang="en-US" b="1" dirty="0">
                <a:solidFill>
                  <a:schemeClr val="tx1">
                    <a:lumMod val="65000"/>
                    <a:lumOff val="35000"/>
                  </a:schemeClr>
                </a:solidFill>
                <a:latin typeface="Funnel Sans" pitchFamily="34" charset="0"/>
                <a:ea typeface="Funnel Sans" pitchFamily="34" charset="-122"/>
                <a:cs typeface="Funnel Sans" pitchFamily="34" charset="-120"/>
              </a:rPr>
              <a:t> adicionales requeridos.</a:t>
            </a:r>
            <a:endParaRPr lang="en-US" b="1" dirty="0">
              <a:solidFill>
                <a:schemeClr val="tx1">
                  <a:lumMod val="65000"/>
                  <a:lumOff val="35000"/>
                </a:schemeClr>
              </a:solidFill>
            </a:endParaRPr>
          </a:p>
        </p:txBody>
      </p:sp>
      <p:pic>
        <p:nvPicPr>
          <p:cNvPr id="21" name="Imagen 20">
            <a:extLst>
              <a:ext uri="{FF2B5EF4-FFF2-40B4-BE49-F238E27FC236}">
                <a16:creationId xmlns:a16="http://schemas.microsoft.com/office/drawing/2014/main" id="{5A20D2AA-D958-5280-5749-120C65C7CFEA}"/>
              </a:ext>
            </a:extLst>
          </p:cNvPr>
          <p:cNvPicPr>
            <a:picLocks noChangeAspect="1"/>
          </p:cNvPicPr>
          <p:nvPr/>
        </p:nvPicPr>
        <p:blipFill>
          <a:blip r:embed="rId6"/>
          <a:stretch>
            <a:fillRect/>
          </a:stretch>
        </p:blipFill>
        <p:spPr>
          <a:xfrm>
            <a:off x="12368491" y="7248405"/>
            <a:ext cx="2190816" cy="981195"/>
          </a:xfrm>
          <a:prstGeom prst="rect">
            <a:avLst/>
          </a:prstGeom>
        </p:spPr>
      </p:pic>
      <p:pic>
        <p:nvPicPr>
          <p:cNvPr id="25" name="Imagen 24">
            <a:extLst>
              <a:ext uri="{FF2B5EF4-FFF2-40B4-BE49-F238E27FC236}">
                <a16:creationId xmlns:a16="http://schemas.microsoft.com/office/drawing/2014/main" id="{27AB6B79-B6FD-C1C6-0C70-535ACDAD80ED}"/>
              </a:ext>
            </a:extLst>
          </p:cNvPr>
          <p:cNvPicPr>
            <a:picLocks noChangeAspect="1"/>
          </p:cNvPicPr>
          <p:nvPr/>
        </p:nvPicPr>
        <p:blipFill>
          <a:blip r:embed="rId7"/>
          <a:stretch>
            <a:fillRect/>
          </a:stretch>
        </p:blipFill>
        <p:spPr>
          <a:xfrm>
            <a:off x="3708233" y="4335253"/>
            <a:ext cx="914479" cy="914479"/>
          </a:xfrm>
          <a:prstGeom prst="rect">
            <a:avLst/>
          </a:prstGeom>
        </p:spPr>
      </p:pic>
      <p:pic>
        <p:nvPicPr>
          <p:cNvPr id="31" name="Gráfico 30" descr="Tribunal con relleno sólido">
            <a:extLst>
              <a:ext uri="{FF2B5EF4-FFF2-40B4-BE49-F238E27FC236}">
                <a16:creationId xmlns:a16="http://schemas.microsoft.com/office/drawing/2014/main" id="{EA88F865-3007-B682-E2E2-D50280421F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58123" y="2015473"/>
            <a:ext cx="914400" cy="914400"/>
          </a:xfrm>
          <a:prstGeom prst="rect">
            <a:avLst/>
          </a:prstGeom>
        </p:spPr>
      </p:pic>
      <p:pic>
        <p:nvPicPr>
          <p:cNvPr id="33" name="Gráfico 32" descr="Senderismo con relleno sólido">
            <a:extLst>
              <a:ext uri="{FF2B5EF4-FFF2-40B4-BE49-F238E27FC236}">
                <a16:creationId xmlns:a16="http://schemas.microsoft.com/office/drawing/2014/main" id="{C4CF5CB2-017D-C398-973D-4A8EBD3708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558123" y="3107037"/>
            <a:ext cx="914400" cy="914400"/>
          </a:xfrm>
          <a:prstGeom prst="rect">
            <a:avLst/>
          </a:prstGeom>
        </p:spPr>
      </p:pic>
      <p:pic>
        <p:nvPicPr>
          <p:cNvPr id="35" name="Imagen 34" descr="Camioneta en la calle&#10;&#10;El contenido generado por IA puede ser incorrecto.">
            <a:extLst>
              <a:ext uri="{FF2B5EF4-FFF2-40B4-BE49-F238E27FC236}">
                <a16:creationId xmlns:a16="http://schemas.microsoft.com/office/drawing/2014/main" id="{F6603320-E43F-03CD-04BE-C57FFA2D1CB7}"/>
              </a:ext>
            </a:extLst>
          </p:cNvPr>
          <p:cNvPicPr>
            <a:picLocks noChangeAspect="1"/>
          </p:cNvPicPr>
          <p:nvPr/>
        </p:nvPicPr>
        <p:blipFill>
          <a:blip r:embed="rId12"/>
          <a:stretch>
            <a:fillRect/>
          </a:stretch>
        </p:blipFill>
        <p:spPr>
          <a:xfrm>
            <a:off x="9878496" y="1889596"/>
            <a:ext cx="4480181" cy="33601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BC46D-1E26-A1C9-0903-524D032B413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B99F267-DA02-05EE-576E-D18A58B21899}"/>
              </a:ext>
            </a:extLst>
          </p:cNvPr>
          <p:cNvSpPr/>
          <p:nvPr/>
        </p:nvSpPr>
        <p:spPr>
          <a:xfrm>
            <a:off x="1960024" y="215086"/>
            <a:ext cx="10490121" cy="639008"/>
          </a:xfrm>
          <a:prstGeom prst="rect">
            <a:avLst/>
          </a:prstGeom>
          <a:noFill/>
          <a:ln/>
        </p:spPr>
        <p:txBody>
          <a:bodyPr wrap="none" lIns="0" tIns="0" rIns="0" bIns="0" rtlCol="0" anchor="t"/>
          <a:lstStyle/>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Modelo de Negocio &amp; Estructura de Precios</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3" name="Image 0" descr="preencoded.png">
            <a:extLst>
              <a:ext uri="{FF2B5EF4-FFF2-40B4-BE49-F238E27FC236}">
                <a16:creationId xmlns:a16="http://schemas.microsoft.com/office/drawing/2014/main" id="{2854BFFF-4DC6-F351-6914-5654354F9607}"/>
              </a:ext>
            </a:extLst>
          </p:cNvPr>
          <p:cNvPicPr>
            <a:picLocks noChangeAspect="1"/>
          </p:cNvPicPr>
          <p:nvPr/>
        </p:nvPicPr>
        <p:blipFill>
          <a:blip r:embed="rId3"/>
          <a:stretch>
            <a:fillRect/>
          </a:stretch>
        </p:blipFill>
        <p:spPr>
          <a:xfrm>
            <a:off x="1567372" y="1661852"/>
            <a:ext cx="1442170" cy="780101"/>
          </a:xfrm>
          <a:prstGeom prst="rect">
            <a:avLst/>
          </a:prstGeom>
        </p:spPr>
      </p:pic>
      <p:pic>
        <p:nvPicPr>
          <p:cNvPr id="4" name="Image 1" descr="preencoded.png">
            <a:extLst>
              <a:ext uri="{FF2B5EF4-FFF2-40B4-BE49-F238E27FC236}">
                <a16:creationId xmlns:a16="http://schemas.microsoft.com/office/drawing/2014/main" id="{1501FCEC-496F-0BC6-FC06-F14AC44C5EBB}"/>
              </a:ext>
            </a:extLst>
          </p:cNvPr>
          <p:cNvPicPr>
            <a:picLocks noChangeAspect="1"/>
          </p:cNvPicPr>
          <p:nvPr/>
        </p:nvPicPr>
        <p:blipFill>
          <a:blip r:embed="rId4"/>
          <a:stretch>
            <a:fillRect/>
          </a:stretch>
        </p:blipFill>
        <p:spPr>
          <a:xfrm>
            <a:off x="2144689" y="1936552"/>
            <a:ext cx="287536" cy="359331"/>
          </a:xfrm>
          <a:prstGeom prst="rect">
            <a:avLst/>
          </a:prstGeom>
        </p:spPr>
      </p:pic>
      <p:sp>
        <p:nvSpPr>
          <p:cNvPr id="5" name="Text 1">
            <a:extLst>
              <a:ext uri="{FF2B5EF4-FFF2-40B4-BE49-F238E27FC236}">
                <a16:creationId xmlns:a16="http://schemas.microsoft.com/office/drawing/2014/main" id="{BDDAD52A-2326-BC04-74A7-6121A2271269}"/>
              </a:ext>
            </a:extLst>
          </p:cNvPr>
          <p:cNvSpPr/>
          <p:nvPr/>
        </p:nvSpPr>
        <p:spPr>
          <a:xfrm>
            <a:off x="1308970" y="1203228"/>
            <a:ext cx="2556034" cy="319445"/>
          </a:xfrm>
          <a:prstGeom prst="rect">
            <a:avLst/>
          </a:prstGeom>
          <a:noFill/>
          <a:ln/>
        </p:spPr>
        <p:txBody>
          <a:bodyPr wrap="none" lIns="0" tIns="0" rIns="0" bIns="0" rtlCol="0" anchor="t"/>
          <a:lstStyle/>
          <a:p>
            <a:pPr marL="0" indent="0" algn="l">
              <a:lnSpc>
                <a:spcPts val="2500"/>
              </a:lnSpc>
              <a:buNone/>
            </a:pPr>
            <a:r>
              <a:rPr lang="en-US" sz="2000" b="1" dirty="0">
                <a:solidFill>
                  <a:srgbClr val="52586B"/>
                </a:solidFill>
                <a:latin typeface="Mona Sans Semi Bold" pitchFamily="34" charset="0"/>
                <a:ea typeface="Mona Sans Semi Bold" pitchFamily="34" charset="-122"/>
                <a:cs typeface="Mona Sans Semi Bold" pitchFamily="34" charset="-120"/>
              </a:rPr>
              <a:t>Servicios Premium</a:t>
            </a:r>
            <a:endParaRPr lang="en-US" sz="2000" b="1" dirty="0"/>
          </a:p>
        </p:txBody>
      </p:sp>
      <p:sp>
        <p:nvSpPr>
          <p:cNvPr id="6" name="Text 2">
            <a:extLst>
              <a:ext uri="{FF2B5EF4-FFF2-40B4-BE49-F238E27FC236}">
                <a16:creationId xmlns:a16="http://schemas.microsoft.com/office/drawing/2014/main" id="{BC47E025-4F7F-DADF-59DE-C21D09F43B99}"/>
              </a:ext>
            </a:extLst>
          </p:cNvPr>
          <p:cNvSpPr/>
          <p:nvPr/>
        </p:nvSpPr>
        <p:spPr>
          <a:xfrm>
            <a:off x="2510253" y="1583007"/>
            <a:ext cx="4842272" cy="293147"/>
          </a:xfrm>
          <a:prstGeom prst="rect">
            <a:avLst/>
          </a:prstGeom>
          <a:noFill/>
          <a:ln/>
        </p:spPr>
        <p:txBody>
          <a:bodyPr wrap="none" lIns="0" tIns="0" rIns="0" bIns="0" rtlCol="0" anchor="t"/>
          <a:lstStyle/>
          <a:p>
            <a:pPr marL="0" indent="0" algn="l">
              <a:lnSpc>
                <a:spcPts val="2550"/>
              </a:lnSpc>
              <a:buNone/>
            </a:pPr>
            <a:r>
              <a:rPr lang="en-US" sz="1600" b="1" dirty="0">
                <a:solidFill>
                  <a:srgbClr val="002060"/>
                </a:solidFill>
                <a:latin typeface="Funnel Sans" pitchFamily="34" charset="0"/>
                <a:ea typeface="Funnel Sans" pitchFamily="34" charset="-122"/>
                <a:cs typeface="Funnel Sans" pitchFamily="34" charset="-120"/>
              </a:rPr>
              <a:t>Expediciones personalizadas</a:t>
            </a:r>
          </a:p>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 con </a:t>
            </a:r>
            <a:r>
              <a:rPr lang="en-US" sz="1600" b="1" dirty="0" err="1">
                <a:solidFill>
                  <a:srgbClr val="52586B"/>
                </a:solidFill>
                <a:latin typeface="Funnel Sans" pitchFamily="34" charset="0"/>
                <a:ea typeface="Funnel Sans" pitchFamily="34" charset="-122"/>
                <a:cs typeface="Funnel Sans" pitchFamily="34" charset="-120"/>
              </a:rPr>
              <a:t>consultoría</a:t>
            </a:r>
            <a:r>
              <a:rPr lang="en-US" sz="1600" b="1" dirty="0">
                <a:solidFill>
                  <a:srgbClr val="52586B"/>
                </a:solidFill>
                <a:latin typeface="Funnel Sans" pitchFamily="34" charset="0"/>
                <a:ea typeface="Funnel Sans" pitchFamily="34" charset="-122"/>
                <a:cs typeface="Funnel Sans" pitchFamily="34" charset="-120"/>
              </a:rPr>
              <a:t> integral</a:t>
            </a:r>
            <a:endParaRPr lang="en-US" sz="1600" b="1" dirty="0"/>
          </a:p>
        </p:txBody>
      </p:sp>
      <p:sp>
        <p:nvSpPr>
          <p:cNvPr id="7" name="Shape 3">
            <a:extLst>
              <a:ext uri="{FF2B5EF4-FFF2-40B4-BE49-F238E27FC236}">
                <a16:creationId xmlns:a16="http://schemas.microsoft.com/office/drawing/2014/main" id="{190BD16F-49B6-9E14-1153-301AAB320AC7}"/>
              </a:ext>
            </a:extLst>
          </p:cNvPr>
          <p:cNvSpPr/>
          <p:nvPr/>
        </p:nvSpPr>
        <p:spPr>
          <a:xfrm>
            <a:off x="5155287" y="2966918"/>
            <a:ext cx="8708350" cy="11430"/>
          </a:xfrm>
          <a:prstGeom prst="roundRect">
            <a:avLst>
              <a:gd name="adj" fmla="val 751392"/>
            </a:avLst>
          </a:prstGeom>
          <a:solidFill>
            <a:srgbClr val="C8CACF"/>
          </a:solidFill>
          <a:ln/>
        </p:spPr>
        <p:txBody>
          <a:bodyPr/>
          <a:lstStyle/>
          <a:p>
            <a:endParaRPr lang="es-ES" dirty="0"/>
          </a:p>
        </p:txBody>
      </p:sp>
      <p:pic>
        <p:nvPicPr>
          <p:cNvPr id="8" name="Image 2" descr="preencoded.png">
            <a:extLst>
              <a:ext uri="{FF2B5EF4-FFF2-40B4-BE49-F238E27FC236}">
                <a16:creationId xmlns:a16="http://schemas.microsoft.com/office/drawing/2014/main" id="{15531667-6397-0F1C-5323-177714A94DD5}"/>
              </a:ext>
            </a:extLst>
          </p:cNvPr>
          <p:cNvPicPr>
            <a:picLocks noChangeAspect="1"/>
          </p:cNvPicPr>
          <p:nvPr/>
        </p:nvPicPr>
        <p:blipFill>
          <a:blip r:embed="rId5"/>
          <a:stretch>
            <a:fillRect/>
          </a:stretch>
        </p:blipFill>
        <p:spPr>
          <a:xfrm>
            <a:off x="990388" y="2575048"/>
            <a:ext cx="2596138" cy="639009"/>
          </a:xfrm>
          <a:prstGeom prst="rect">
            <a:avLst/>
          </a:prstGeom>
        </p:spPr>
      </p:pic>
      <p:pic>
        <p:nvPicPr>
          <p:cNvPr id="9" name="Image 3" descr="preencoded.png">
            <a:extLst>
              <a:ext uri="{FF2B5EF4-FFF2-40B4-BE49-F238E27FC236}">
                <a16:creationId xmlns:a16="http://schemas.microsoft.com/office/drawing/2014/main" id="{265A3106-1D86-096D-29B7-D12231BF3AAA}"/>
              </a:ext>
            </a:extLst>
          </p:cNvPr>
          <p:cNvPicPr>
            <a:picLocks noChangeAspect="1"/>
          </p:cNvPicPr>
          <p:nvPr/>
        </p:nvPicPr>
        <p:blipFill>
          <a:blip r:embed="rId6"/>
          <a:stretch>
            <a:fillRect/>
          </a:stretch>
        </p:blipFill>
        <p:spPr>
          <a:xfrm>
            <a:off x="2144689" y="2761832"/>
            <a:ext cx="287536" cy="359331"/>
          </a:xfrm>
          <a:prstGeom prst="rect">
            <a:avLst/>
          </a:prstGeom>
        </p:spPr>
      </p:pic>
      <p:sp>
        <p:nvSpPr>
          <p:cNvPr id="10" name="Text 4">
            <a:extLst>
              <a:ext uri="{FF2B5EF4-FFF2-40B4-BE49-F238E27FC236}">
                <a16:creationId xmlns:a16="http://schemas.microsoft.com/office/drawing/2014/main" id="{1F29CB90-AB85-9DB6-D58F-86B36F70A3C5}"/>
              </a:ext>
            </a:extLst>
          </p:cNvPr>
          <p:cNvSpPr/>
          <p:nvPr/>
        </p:nvSpPr>
        <p:spPr>
          <a:xfrm>
            <a:off x="2875347" y="2488774"/>
            <a:ext cx="3276481" cy="319445"/>
          </a:xfrm>
          <a:prstGeom prst="rect">
            <a:avLst/>
          </a:prstGeom>
          <a:noFill/>
          <a:ln/>
        </p:spPr>
        <p:txBody>
          <a:bodyPr wrap="none" lIns="0" tIns="0" rIns="0" bIns="0" rtlCol="0" anchor="t"/>
          <a:lstStyle/>
          <a:p>
            <a:pPr marL="0" indent="0" algn="l">
              <a:lnSpc>
                <a:spcPts val="2500"/>
              </a:lnSpc>
              <a:buNone/>
            </a:pPr>
            <a:r>
              <a:rPr lang="en-US" sz="1600" b="1" dirty="0">
                <a:solidFill>
                  <a:srgbClr val="002060"/>
                </a:solidFill>
                <a:latin typeface="Mona Sans Semi Bold" pitchFamily="34" charset="0"/>
                <a:ea typeface="Mona Sans Semi Bold" pitchFamily="34" charset="-122"/>
                <a:cs typeface="Mona Sans Semi Bold" pitchFamily="34" charset="-120"/>
              </a:rPr>
              <a:t>Ejecución de Expediciones</a:t>
            </a:r>
            <a:endParaRPr lang="en-US" sz="1600" b="1" dirty="0">
              <a:solidFill>
                <a:srgbClr val="002060"/>
              </a:solidFill>
            </a:endParaRPr>
          </a:p>
        </p:txBody>
      </p:sp>
      <p:sp>
        <p:nvSpPr>
          <p:cNvPr id="11" name="Text 5">
            <a:extLst>
              <a:ext uri="{FF2B5EF4-FFF2-40B4-BE49-F238E27FC236}">
                <a16:creationId xmlns:a16="http://schemas.microsoft.com/office/drawing/2014/main" id="{D0165872-A6DA-5AB0-E324-675E65654DA3}"/>
              </a:ext>
            </a:extLst>
          </p:cNvPr>
          <p:cNvSpPr/>
          <p:nvPr/>
        </p:nvSpPr>
        <p:spPr>
          <a:xfrm>
            <a:off x="3085874" y="2809100"/>
            <a:ext cx="3276481" cy="327065"/>
          </a:xfrm>
          <a:prstGeom prst="rect">
            <a:avLst/>
          </a:prstGeom>
          <a:noFill/>
          <a:ln/>
        </p:spPr>
        <p:txBody>
          <a:bodyPr wrap="non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50-60% del costo total</a:t>
            </a:r>
            <a:endParaRPr lang="en-US" sz="1600" b="1" dirty="0"/>
          </a:p>
        </p:txBody>
      </p:sp>
      <p:sp>
        <p:nvSpPr>
          <p:cNvPr id="12" name="Shape 6">
            <a:extLst>
              <a:ext uri="{FF2B5EF4-FFF2-40B4-BE49-F238E27FC236}">
                <a16:creationId xmlns:a16="http://schemas.microsoft.com/office/drawing/2014/main" id="{E93A96EB-782F-C1D6-7678-93F8BF63E14D}"/>
              </a:ext>
            </a:extLst>
          </p:cNvPr>
          <p:cNvSpPr/>
          <p:nvPr/>
        </p:nvSpPr>
        <p:spPr>
          <a:xfrm>
            <a:off x="6244233" y="4196001"/>
            <a:ext cx="7619405" cy="11430"/>
          </a:xfrm>
          <a:prstGeom prst="roundRect">
            <a:avLst>
              <a:gd name="adj" fmla="val 751392"/>
            </a:avLst>
          </a:prstGeom>
          <a:solidFill>
            <a:srgbClr val="C8CACF"/>
          </a:solidFill>
          <a:ln/>
        </p:spPr>
        <p:txBody>
          <a:bodyPr/>
          <a:lstStyle/>
          <a:p>
            <a:endParaRPr lang="es-ES" dirty="0"/>
          </a:p>
        </p:txBody>
      </p:sp>
      <p:pic>
        <p:nvPicPr>
          <p:cNvPr id="13" name="Image 4" descr="preencoded.png">
            <a:extLst>
              <a:ext uri="{FF2B5EF4-FFF2-40B4-BE49-F238E27FC236}">
                <a16:creationId xmlns:a16="http://schemas.microsoft.com/office/drawing/2014/main" id="{C0AA0D47-2166-E22F-798C-0AA02D1A1AF1}"/>
              </a:ext>
            </a:extLst>
          </p:cNvPr>
          <p:cNvPicPr>
            <a:picLocks noChangeAspect="1"/>
          </p:cNvPicPr>
          <p:nvPr/>
        </p:nvPicPr>
        <p:blipFill>
          <a:blip r:embed="rId7"/>
          <a:stretch>
            <a:fillRect/>
          </a:stretch>
        </p:blipFill>
        <p:spPr>
          <a:xfrm>
            <a:off x="370102" y="3402354"/>
            <a:ext cx="3836709" cy="745960"/>
          </a:xfrm>
          <a:prstGeom prst="rect">
            <a:avLst/>
          </a:prstGeom>
        </p:spPr>
      </p:pic>
      <p:pic>
        <p:nvPicPr>
          <p:cNvPr id="14" name="Image 5" descr="preencoded.png">
            <a:extLst>
              <a:ext uri="{FF2B5EF4-FFF2-40B4-BE49-F238E27FC236}">
                <a16:creationId xmlns:a16="http://schemas.microsoft.com/office/drawing/2014/main" id="{CE99D462-25C2-298D-619E-7299FA4F1A2B}"/>
              </a:ext>
            </a:extLst>
          </p:cNvPr>
          <p:cNvPicPr>
            <a:picLocks noChangeAspect="1"/>
          </p:cNvPicPr>
          <p:nvPr/>
        </p:nvPicPr>
        <p:blipFill>
          <a:blip r:embed="rId8"/>
          <a:stretch>
            <a:fillRect/>
          </a:stretch>
        </p:blipFill>
        <p:spPr>
          <a:xfrm>
            <a:off x="2144689" y="3632417"/>
            <a:ext cx="287536" cy="359331"/>
          </a:xfrm>
          <a:prstGeom prst="rect">
            <a:avLst/>
          </a:prstGeom>
        </p:spPr>
      </p:pic>
      <p:sp>
        <p:nvSpPr>
          <p:cNvPr id="15" name="Text 7">
            <a:extLst>
              <a:ext uri="{FF2B5EF4-FFF2-40B4-BE49-F238E27FC236}">
                <a16:creationId xmlns:a16="http://schemas.microsoft.com/office/drawing/2014/main" id="{D80FFA73-D7D8-3C2B-A048-F1192742E83F}"/>
              </a:ext>
            </a:extLst>
          </p:cNvPr>
          <p:cNvSpPr/>
          <p:nvPr/>
        </p:nvSpPr>
        <p:spPr>
          <a:xfrm>
            <a:off x="3068216" y="3434700"/>
            <a:ext cx="2277189" cy="319445"/>
          </a:xfrm>
          <a:prstGeom prst="rect">
            <a:avLst/>
          </a:prstGeom>
          <a:noFill/>
          <a:ln/>
        </p:spPr>
        <p:txBody>
          <a:bodyPr wrap="none" lIns="0" tIns="0" rIns="0" bIns="0" rtlCol="0" anchor="t"/>
          <a:lstStyle/>
          <a:p>
            <a:pPr marL="0" indent="0" algn="l">
              <a:lnSpc>
                <a:spcPts val="2500"/>
              </a:lnSpc>
              <a:buNone/>
            </a:pPr>
            <a:r>
              <a:rPr lang="en-US" sz="1600" b="1" dirty="0">
                <a:solidFill>
                  <a:srgbClr val="002060"/>
                </a:solidFill>
                <a:latin typeface="Mona Sans Semi Bold" pitchFamily="34" charset="0"/>
                <a:ea typeface="Mona Sans Semi Bold" pitchFamily="34" charset="-122"/>
                <a:cs typeface="Mona Sans Semi Bold" pitchFamily="34" charset="-120"/>
              </a:rPr>
              <a:t>Consultoría Previa</a:t>
            </a:r>
            <a:endParaRPr lang="en-US" sz="1600" b="1" dirty="0">
              <a:solidFill>
                <a:srgbClr val="002060"/>
              </a:solidFill>
            </a:endParaRPr>
          </a:p>
        </p:txBody>
      </p:sp>
      <p:sp>
        <p:nvSpPr>
          <p:cNvPr id="16" name="Text 8">
            <a:extLst>
              <a:ext uri="{FF2B5EF4-FFF2-40B4-BE49-F238E27FC236}">
                <a16:creationId xmlns:a16="http://schemas.microsoft.com/office/drawing/2014/main" id="{AAA1EF11-27D9-43D4-E7A3-AF972A2700E9}"/>
              </a:ext>
            </a:extLst>
          </p:cNvPr>
          <p:cNvSpPr/>
          <p:nvPr/>
        </p:nvSpPr>
        <p:spPr>
          <a:xfrm>
            <a:off x="2942566" y="3699334"/>
            <a:ext cx="2277189" cy="327065"/>
          </a:xfrm>
          <a:prstGeom prst="rect">
            <a:avLst/>
          </a:prstGeom>
          <a:noFill/>
          <a:ln/>
        </p:spPr>
        <p:txBody>
          <a:bodyPr wrap="non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30-40% del costo total</a:t>
            </a:r>
            <a:endParaRPr lang="en-US" sz="1600" b="1" dirty="0"/>
          </a:p>
        </p:txBody>
      </p:sp>
      <p:sp>
        <p:nvSpPr>
          <p:cNvPr id="17" name="Text 9">
            <a:extLst>
              <a:ext uri="{FF2B5EF4-FFF2-40B4-BE49-F238E27FC236}">
                <a16:creationId xmlns:a16="http://schemas.microsoft.com/office/drawing/2014/main" id="{D0978F59-E03C-E2D3-8913-8DC17A930DFC}"/>
              </a:ext>
            </a:extLst>
          </p:cNvPr>
          <p:cNvSpPr/>
          <p:nvPr/>
        </p:nvSpPr>
        <p:spPr>
          <a:xfrm>
            <a:off x="715685" y="5639157"/>
            <a:ext cx="13199031" cy="981194"/>
          </a:xfrm>
          <a:prstGeom prst="rect">
            <a:avLst/>
          </a:prstGeom>
          <a:noFill/>
          <a:ln/>
        </p:spPr>
        <p:txBody>
          <a:bodyPr wrap="squar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 Nuestro modelo de negocio combina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de Consultoría especializada con la ejecución práctica de Expediciones </a:t>
            </a:r>
            <a:r>
              <a:rPr lang="en-US" sz="1600" b="1" dirty="0" err="1">
                <a:solidFill>
                  <a:srgbClr val="52586B"/>
                </a:solidFill>
                <a:latin typeface="Funnel Sans" pitchFamily="34" charset="0"/>
                <a:ea typeface="Funnel Sans" pitchFamily="34" charset="-122"/>
                <a:cs typeface="Funnel Sans" pitchFamily="34" charset="-120"/>
              </a:rPr>
              <a:t>Comerciales</a:t>
            </a:r>
            <a:r>
              <a:rPr lang="en-US" sz="1600" b="1" dirty="0">
                <a:solidFill>
                  <a:srgbClr val="52586B"/>
                </a:solidFill>
                <a:latin typeface="Funnel Sans" pitchFamily="34" charset="0"/>
                <a:ea typeface="Funnel Sans" pitchFamily="34" charset="-122"/>
                <a:cs typeface="Funnel Sans" pitchFamily="34" charset="-120"/>
              </a:rPr>
              <a:t> y </a:t>
            </a:r>
            <a:r>
              <a:rPr lang="en-US" sz="1600" b="1" dirty="0" err="1">
                <a:solidFill>
                  <a:srgbClr val="52586B"/>
                </a:solidFill>
                <a:latin typeface="Funnel Sans" pitchFamily="34" charset="0"/>
                <a:ea typeface="Funnel Sans" pitchFamily="34" charset="-122"/>
                <a:cs typeface="Funnel Sans" pitchFamily="34" charset="-120"/>
              </a:rPr>
              <a:t>Científicas</a:t>
            </a:r>
            <a:r>
              <a:rPr lang="en-US" sz="1600" b="1" dirty="0">
                <a:solidFill>
                  <a:srgbClr val="52586B"/>
                </a:solidFill>
                <a:latin typeface="Funnel Sans" pitchFamily="34" charset="0"/>
                <a:ea typeface="Funnel Sans" pitchFamily="34" charset="-122"/>
                <a:cs typeface="Funnel Sans" pitchFamily="34" charset="-120"/>
              </a:rPr>
              <a:t>. La estructura de precios se basa en un ratio donde la Consultoría Previa </a:t>
            </a:r>
            <a:r>
              <a:rPr lang="en-US" sz="1600" b="1" dirty="0" err="1">
                <a:solidFill>
                  <a:srgbClr val="52586B"/>
                </a:solidFill>
                <a:latin typeface="Funnel Sans" pitchFamily="34" charset="0"/>
                <a:ea typeface="Funnel Sans" pitchFamily="34" charset="-122"/>
                <a:cs typeface="Funnel Sans" pitchFamily="34" charset="-120"/>
              </a:rPr>
              <a:t>representa</a:t>
            </a:r>
            <a:r>
              <a:rPr lang="en-US" sz="1600" b="1" dirty="0">
                <a:solidFill>
                  <a:srgbClr val="52586B"/>
                </a:solidFill>
                <a:latin typeface="Funnel Sans" pitchFamily="34" charset="0"/>
                <a:ea typeface="Funnel Sans" pitchFamily="34" charset="-122"/>
                <a:cs typeface="Funnel Sans" pitchFamily="34" charset="-120"/>
              </a:rPr>
              <a:t> aproximadamente el 35% del costo total, mientras que la ejecución de Campo Expediciones, constituye el 50-60%.</a:t>
            </a:r>
            <a:endParaRPr lang="en-US" sz="1600" b="1" dirty="0"/>
          </a:p>
        </p:txBody>
      </p:sp>
      <p:sp>
        <p:nvSpPr>
          <p:cNvPr id="18" name="Text 10">
            <a:extLst>
              <a:ext uri="{FF2B5EF4-FFF2-40B4-BE49-F238E27FC236}">
                <a16:creationId xmlns:a16="http://schemas.microsoft.com/office/drawing/2014/main" id="{8A01B36B-D1FC-02E1-2FD7-96D71CB3A5BB}"/>
              </a:ext>
            </a:extLst>
          </p:cNvPr>
          <p:cNvSpPr/>
          <p:nvPr/>
        </p:nvSpPr>
        <p:spPr>
          <a:xfrm>
            <a:off x="715685" y="6850380"/>
            <a:ext cx="13199031" cy="654129"/>
          </a:xfrm>
          <a:prstGeom prst="rect">
            <a:avLst/>
          </a:prstGeom>
          <a:noFill/>
          <a:ln/>
        </p:spPr>
        <p:txBody>
          <a:bodyPr wrap="squar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 Por ejemplo, si el costo de </a:t>
            </a:r>
            <a:r>
              <a:rPr lang="en-US" sz="1600" b="1" dirty="0" err="1">
                <a:solidFill>
                  <a:srgbClr val="52586B"/>
                </a:solidFill>
                <a:latin typeface="Funnel Sans" pitchFamily="34" charset="0"/>
                <a:ea typeface="Funnel Sans" pitchFamily="34" charset="-122"/>
                <a:cs typeface="Funnel Sans" pitchFamily="34" charset="-120"/>
              </a:rPr>
              <a:t>consultoría</a:t>
            </a:r>
            <a:r>
              <a:rPr lang="en-US" sz="1600" b="1" dirty="0">
                <a:solidFill>
                  <a:srgbClr val="52586B"/>
                </a:solidFill>
                <a:latin typeface="Funnel Sans" pitchFamily="34" charset="0"/>
                <a:ea typeface="Funnel Sans" pitchFamily="34" charset="-122"/>
                <a:cs typeface="Funnel Sans" pitchFamily="34" charset="-120"/>
              </a:rPr>
              <a:t> es de $10,000, el precio total aproximado sería de $28,571. Ofrecemos diferentes paquetes adaptados a las necesidades específicas de cada cliente, con tarifas ajustables según la complejidad, duración y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adicionales requeridos.</a:t>
            </a:r>
            <a:endParaRPr lang="en-US" sz="1600" b="1" dirty="0"/>
          </a:p>
        </p:txBody>
      </p:sp>
      <p:pic>
        <p:nvPicPr>
          <p:cNvPr id="21" name="Imagen 20" descr="Texto&#10;&#10;El contenido generado por IA puede ser incorrecto.">
            <a:extLst>
              <a:ext uri="{FF2B5EF4-FFF2-40B4-BE49-F238E27FC236}">
                <a16:creationId xmlns:a16="http://schemas.microsoft.com/office/drawing/2014/main" id="{21A3F45C-F6CD-12CA-0874-7B8688B2EE17}"/>
              </a:ext>
            </a:extLst>
          </p:cNvPr>
          <p:cNvPicPr>
            <a:picLocks noChangeAspect="1"/>
          </p:cNvPicPr>
          <p:nvPr/>
        </p:nvPicPr>
        <p:blipFill>
          <a:blip r:embed="rId9"/>
          <a:stretch>
            <a:fillRect/>
          </a:stretch>
        </p:blipFill>
        <p:spPr>
          <a:xfrm>
            <a:off x="5219755" y="854094"/>
            <a:ext cx="9250389" cy="4716483"/>
          </a:xfrm>
          <a:prstGeom prst="rect">
            <a:avLst/>
          </a:prstGeom>
          <a:ln>
            <a:noFill/>
          </a:ln>
          <a:effectLst>
            <a:outerShdw blurRad="190500" algn="tl" rotWithShape="0">
              <a:srgbClr val="000000">
                <a:alpha val="70000"/>
              </a:srgbClr>
            </a:outerShdw>
          </a:effectLst>
        </p:spPr>
      </p:pic>
      <p:pic>
        <p:nvPicPr>
          <p:cNvPr id="20" name="Imagen 19">
            <a:extLst>
              <a:ext uri="{FF2B5EF4-FFF2-40B4-BE49-F238E27FC236}">
                <a16:creationId xmlns:a16="http://schemas.microsoft.com/office/drawing/2014/main" id="{8FFEED15-1A0F-6B87-EA1F-45ED3452A2C8}"/>
              </a:ext>
            </a:extLst>
          </p:cNvPr>
          <p:cNvPicPr>
            <a:picLocks noChangeAspect="1"/>
          </p:cNvPicPr>
          <p:nvPr/>
        </p:nvPicPr>
        <p:blipFill>
          <a:blip r:embed="rId10"/>
          <a:stretch>
            <a:fillRect/>
          </a:stretch>
        </p:blipFill>
        <p:spPr>
          <a:xfrm>
            <a:off x="12281108" y="7183335"/>
            <a:ext cx="2188654" cy="981541"/>
          </a:xfrm>
          <a:prstGeom prst="rect">
            <a:avLst/>
          </a:prstGeom>
        </p:spPr>
      </p:pic>
    </p:spTree>
    <p:extLst>
      <p:ext uri="{BB962C8B-B14F-4D97-AF65-F5344CB8AC3E}">
        <p14:creationId xmlns:p14="http://schemas.microsoft.com/office/powerpoint/2010/main" val="113363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367662" y="576858"/>
            <a:ext cx="7564755" cy="566142"/>
          </a:xfrm>
          <a:prstGeom prst="rect">
            <a:avLst/>
          </a:prstGeom>
          <a:noFill/>
          <a:ln/>
        </p:spPr>
        <p:txBody>
          <a:bodyPr wrap="none" lIns="0" tIns="0" rIns="0" bIns="0" rtlCol="0" anchor="t"/>
          <a:lstStyle/>
          <a:p>
            <a:pPr>
              <a:lnSpc>
                <a:spcPts val="4450"/>
              </a:lnSpc>
            </a:pPr>
            <a:r>
              <a:rPr lang="es-ES" sz="36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Perfil ideal del Consultor/Instructor </a:t>
            </a:r>
            <a:endParaRPr kumimoji="0" lang="es-ES" sz="36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p:txBody>
      </p:sp>
      <p:sp>
        <p:nvSpPr>
          <p:cNvPr id="3" name="Shape 1"/>
          <p:cNvSpPr/>
          <p:nvPr/>
        </p:nvSpPr>
        <p:spPr>
          <a:xfrm>
            <a:off x="633889" y="1573173"/>
            <a:ext cx="1670328" cy="1043464"/>
          </a:xfrm>
          <a:prstGeom prst="roundRect">
            <a:avLst>
              <a:gd name="adj" fmla="val 7291"/>
            </a:avLst>
          </a:prstGeom>
          <a:solidFill>
            <a:srgbClr val="E2E4E9"/>
          </a:solidFill>
          <a:ln w="7620">
            <a:solidFill>
              <a:srgbClr val="C8CACF"/>
            </a:solidFill>
            <a:prstDash val="solid"/>
          </a:ln>
        </p:spPr>
        <p:txBody>
          <a:bodyPr/>
          <a:lstStyle/>
          <a:p>
            <a:endParaRPr lang="es-ES" dirty="0"/>
          </a:p>
        </p:txBody>
      </p:sp>
      <p:pic>
        <p:nvPicPr>
          <p:cNvPr id="4" name="Image 0" descr="preencoded.png"/>
          <p:cNvPicPr>
            <a:picLocks noChangeAspect="1"/>
          </p:cNvPicPr>
          <p:nvPr/>
        </p:nvPicPr>
        <p:blipFill>
          <a:blip r:embed="rId3"/>
          <a:stretch>
            <a:fillRect/>
          </a:stretch>
        </p:blipFill>
        <p:spPr>
          <a:xfrm>
            <a:off x="1341715" y="1935718"/>
            <a:ext cx="254675" cy="318373"/>
          </a:xfrm>
          <a:prstGeom prst="rect">
            <a:avLst/>
          </a:prstGeom>
        </p:spPr>
      </p:pic>
      <p:sp>
        <p:nvSpPr>
          <p:cNvPr id="5" name="Text 2"/>
          <p:cNvSpPr/>
          <p:nvPr/>
        </p:nvSpPr>
        <p:spPr>
          <a:xfrm>
            <a:off x="2485311" y="1754267"/>
            <a:ext cx="2493645" cy="283012"/>
          </a:xfrm>
          <a:prstGeom prst="rect">
            <a:avLst/>
          </a:prstGeom>
          <a:noFill/>
          <a:ln/>
        </p:spPr>
        <p:txBody>
          <a:bodyPr wrap="none" lIns="0" tIns="0" rIns="0" bIns="0" rtlCol="0" anchor="t"/>
          <a:lstStyle/>
          <a:p>
            <a:pPr marL="0" indent="0" algn="l">
              <a:lnSpc>
                <a:spcPts val="2200"/>
              </a:lnSpc>
              <a:buNone/>
            </a:pPr>
            <a:r>
              <a:rPr lang="en-US" b="1" dirty="0">
                <a:solidFill>
                  <a:srgbClr val="002060"/>
                </a:solidFill>
                <a:latin typeface="Mona Sans Semi Bold" pitchFamily="34" charset="0"/>
                <a:ea typeface="Mona Sans Semi Bold" pitchFamily="34" charset="-122"/>
                <a:cs typeface="Mona Sans Semi Bold" pitchFamily="34" charset="-120"/>
              </a:rPr>
              <a:t>Formación Académica</a:t>
            </a:r>
            <a:endParaRPr lang="en-US" b="1" dirty="0">
              <a:solidFill>
                <a:srgbClr val="002060"/>
              </a:solidFill>
            </a:endParaRPr>
          </a:p>
        </p:txBody>
      </p:sp>
      <p:sp>
        <p:nvSpPr>
          <p:cNvPr id="6" name="Text 3"/>
          <p:cNvSpPr/>
          <p:nvPr/>
        </p:nvSpPr>
        <p:spPr>
          <a:xfrm>
            <a:off x="2435358" y="1945839"/>
            <a:ext cx="5902523" cy="289679"/>
          </a:xfrm>
          <a:prstGeom prst="rect">
            <a:avLst/>
          </a:prstGeom>
          <a:noFill/>
          <a:ln/>
        </p:spPr>
        <p:txBody>
          <a:bodyPr wrap="none" lIns="0" tIns="0" rIns="0" bIns="0" rtlCol="0" anchor="t"/>
          <a:lstStyle/>
          <a:p>
            <a:pPr marL="0" marR="0" lvl="0" indent="0" algn="l" defTabSz="457200" rtl="0" eaLnBrk="1" fontAlgn="auto" latinLnBrk="0" hangingPunct="1">
              <a:lnSpc>
                <a:spcPts val="445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2586B"/>
                </a:solidFill>
                <a:effectLst/>
                <a:uLnTx/>
                <a:uFillTx/>
                <a:latin typeface="Funnel Sans" pitchFamily="34" charset="0"/>
                <a:ea typeface="Funnel Sans" pitchFamily="34" charset="-122"/>
                <a:cs typeface="Funnel Sans" pitchFamily="34" charset="-120"/>
              </a:rPr>
              <a:t>Titulo Universitario y/o Titulación académica federativa o profesional con experiencia práctica y Certificaciones especializadas.</a:t>
            </a:r>
            <a:endPar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7" name="Shape 4"/>
          <p:cNvSpPr/>
          <p:nvPr/>
        </p:nvSpPr>
        <p:spPr>
          <a:xfrm>
            <a:off x="2394704" y="2607112"/>
            <a:ext cx="11511320" cy="11430"/>
          </a:xfrm>
          <a:prstGeom prst="roundRect">
            <a:avLst>
              <a:gd name="adj" fmla="val 665614"/>
            </a:avLst>
          </a:prstGeom>
          <a:solidFill>
            <a:srgbClr val="C8CACF"/>
          </a:solidFill>
          <a:ln/>
        </p:spPr>
        <p:txBody>
          <a:bodyPr/>
          <a:lstStyle/>
          <a:p>
            <a:endParaRPr lang="es-ES" dirty="0"/>
          </a:p>
        </p:txBody>
      </p:sp>
      <p:sp>
        <p:nvSpPr>
          <p:cNvPr id="8" name="Shape 5"/>
          <p:cNvSpPr/>
          <p:nvPr/>
        </p:nvSpPr>
        <p:spPr>
          <a:xfrm>
            <a:off x="633889" y="2707124"/>
            <a:ext cx="3340656" cy="1043464"/>
          </a:xfrm>
          <a:prstGeom prst="roundRect">
            <a:avLst>
              <a:gd name="adj" fmla="val 7291"/>
            </a:avLst>
          </a:prstGeom>
          <a:solidFill>
            <a:srgbClr val="E2E4E9"/>
          </a:solidFill>
          <a:ln w="7620">
            <a:solidFill>
              <a:srgbClr val="C8CACF"/>
            </a:solidFill>
            <a:prstDash val="solid"/>
          </a:ln>
        </p:spPr>
        <p:txBody>
          <a:bodyPr/>
          <a:lstStyle/>
          <a:p>
            <a:endParaRPr lang="es-ES" dirty="0"/>
          </a:p>
        </p:txBody>
      </p:sp>
      <p:pic>
        <p:nvPicPr>
          <p:cNvPr id="9" name="Image 1" descr="preencoded.png"/>
          <p:cNvPicPr>
            <a:picLocks noChangeAspect="1"/>
          </p:cNvPicPr>
          <p:nvPr/>
        </p:nvPicPr>
        <p:blipFill>
          <a:blip r:embed="rId4"/>
          <a:stretch>
            <a:fillRect/>
          </a:stretch>
        </p:blipFill>
        <p:spPr>
          <a:xfrm>
            <a:off x="2176820" y="3069669"/>
            <a:ext cx="254675" cy="318373"/>
          </a:xfrm>
          <a:prstGeom prst="rect">
            <a:avLst/>
          </a:prstGeom>
        </p:spPr>
      </p:pic>
      <p:sp>
        <p:nvSpPr>
          <p:cNvPr id="10" name="Text 6"/>
          <p:cNvSpPr/>
          <p:nvPr/>
        </p:nvSpPr>
        <p:spPr>
          <a:xfrm>
            <a:off x="4155638" y="2888218"/>
            <a:ext cx="2578775" cy="283012"/>
          </a:xfrm>
          <a:prstGeom prst="rect">
            <a:avLst/>
          </a:prstGeom>
          <a:noFill/>
          <a:ln/>
        </p:spPr>
        <p:txBody>
          <a:bodyPr wrap="none" lIns="0" tIns="0" rIns="0" bIns="0" rtlCol="0" anchor="t"/>
          <a:lstStyle/>
          <a:p>
            <a:pPr marL="0" indent="0" algn="l">
              <a:lnSpc>
                <a:spcPts val="2200"/>
              </a:lnSpc>
              <a:buNone/>
            </a:pPr>
            <a:r>
              <a:rPr lang="en-US" sz="1750" b="1" dirty="0">
                <a:solidFill>
                  <a:srgbClr val="002060"/>
                </a:solidFill>
                <a:latin typeface="Mona Sans Semi Bold" pitchFamily="34" charset="0"/>
                <a:ea typeface="Mona Sans Semi Bold" pitchFamily="34" charset="-122"/>
                <a:cs typeface="Mona Sans Semi Bold" pitchFamily="34" charset="-120"/>
              </a:rPr>
              <a:t>Experiencia Profesional</a:t>
            </a:r>
            <a:endParaRPr lang="en-US" sz="1750" b="1" dirty="0">
              <a:solidFill>
                <a:srgbClr val="002060"/>
              </a:solidFill>
            </a:endParaRPr>
          </a:p>
        </p:txBody>
      </p:sp>
      <p:sp>
        <p:nvSpPr>
          <p:cNvPr id="11" name="Text 7"/>
          <p:cNvSpPr/>
          <p:nvPr/>
        </p:nvSpPr>
        <p:spPr>
          <a:xfrm>
            <a:off x="4155638" y="3279815"/>
            <a:ext cx="4402217" cy="289679"/>
          </a:xfrm>
          <a:prstGeom prst="rect">
            <a:avLst/>
          </a:prstGeom>
          <a:noFill/>
          <a:ln/>
        </p:spPr>
        <p:txBody>
          <a:bodyPr wrap="none" lIns="0" tIns="0" rIns="0" bIns="0" rtlCol="0" anchor="t"/>
          <a:lstStyle/>
          <a:p>
            <a:pPr marL="0" indent="0" algn="l">
              <a:lnSpc>
                <a:spcPts val="2250"/>
              </a:lnSpc>
              <a:buNone/>
            </a:pPr>
            <a:r>
              <a:rPr lang="en-US" sz="1600" b="1" dirty="0">
                <a:solidFill>
                  <a:srgbClr val="52586B"/>
                </a:solidFill>
                <a:latin typeface="Funnel Sans" pitchFamily="34" charset="0"/>
                <a:ea typeface="Funnel Sans" pitchFamily="34" charset="-122"/>
                <a:cs typeface="Funnel Sans" pitchFamily="34" charset="-120"/>
              </a:rPr>
              <a:t>Mínimo 5 años en expediciones y liderazgo de equipos</a:t>
            </a:r>
            <a:endParaRPr lang="en-US" sz="1600" b="1" dirty="0"/>
          </a:p>
        </p:txBody>
      </p:sp>
      <p:sp>
        <p:nvSpPr>
          <p:cNvPr id="12" name="Shape 8"/>
          <p:cNvSpPr/>
          <p:nvPr/>
        </p:nvSpPr>
        <p:spPr>
          <a:xfrm>
            <a:off x="4065032" y="3741063"/>
            <a:ext cx="9840992" cy="11430"/>
          </a:xfrm>
          <a:prstGeom prst="roundRect">
            <a:avLst>
              <a:gd name="adj" fmla="val 665614"/>
            </a:avLst>
          </a:prstGeom>
          <a:solidFill>
            <a:srgbClr val="C8CACF"/>
          </a:solidFill>
          <a:ln/>
        </p:spPr>
        <p:txBody>
          <a:bodyPr/>
          <a:lstStyle/>
          <a:p>
            <a:endParaRPr lang="es-ES" dirty="0"/>
          </a:p>
        </p:txBody>
      </p:sp>
      <p:sp>
        <p:nvSpPr>
          <p:cNvPr id="13" name="Shape 9"/>
          <p:cNvSpPr/>
          <p:nvPr/>
        </p:nvSpPr>
        <p:spPr>
          <a:xfrm>
            <a:off x="633889" y="3841075"/>
            <a:ext cx="5010983" cy="1043464"/>
          </a:xfrm>
          <a:prstGeom prst="roundRect">
            <a:avLst>
              <a:gd name="adj" fmla="val 7291"/>
            </a:avLst>
          </a:prstGeom>
          <a:solidFill>
            <a:srgbClr val="E2E4E9"/>
          </a:solidFill>
          <a:ln w="7620">
            <a:solidFill>
              <a:srgbClr val="C8CACF"/>
            </a:solidFill>
            <a:prstDash val="solid"/>
          </a:ln>
        </p:spPr>
        <p:txBody>
          <a:bodyPr/>
          <a:lstStyle/>
          <a:p>
            <a:endParaRPr lang="es-ES" dirty="0"/>
          </a:p>
        </p:txBody>
      </p:sp>
      <p:pic>
        <p:nvPicPr>
          <p:cNvPr id="14" name="Image 2" descr="preencoded.png"/>
          <p:cNvPicPr>
            <a:picLocks noChangeAspect="1"/>
          </p:cNvPicPr>
          <p:nvPr/>
        </p:nvPicPr>
        <p:blipFill>
          <a:blip r:embed="rId5"/>
          <a:stretch>
            <a:fillRect/>
          </a:stretch>
        </p:blipFill>
        <p:spPr>
          <a:xfrm>
            <a:off x="3012043" y="4203621"/>
            <a:ext cx="254675" cy="318373"/>
          </a:xfrm>
          <a:prstGeom prst="rect">
            <a:avLst/>
          </a:prstGeom>
        </p:spPr>
      </p:pic>
      <p:sp>
        <p:nvSpPr>
          <p:cNvPr id="15" name="Text 10"/>
          <p:cNvSpPr/>
          <p:nvPr/>
        </p:nvSpPr>
        <p:spPr>
          <a:xfrm>
            <a:off x="5825966" y="4022169"/>
            <a:ext cx="2332434" cy="283012"/>
          </a:xfrm>
          <a:prstGeom prst="rect">
            <a:avLst/>
          </a:prstGeom>
          <a:noFill/>
          <a:ln/>
        </p:spPr>
        <p:txBody>
          <a:bodyPr wrap="none" lIns="0" tIns="0" rIns="0" bIns="0" rtlCol="0" anchor="t"/>
          <a:lstStyle/>
          <a:p>
            <a:pPr marL="0" indent="0" algn="l">
              <a:lnSpc>
                <a:spcPts val="2200"/>
              </a:lnSpc>
              <a:buNone/>
            </a:pPr>
            <a:r>
              <a:rPr lang="en-US" b="1" dirty="0">
                <a:solidFill>
                  <a:srgbClr val="002060"/>
                </a:solidFill>
                <a:latin typeface="Mona Sans Semi Bold" pitchFamily="34" charset="0"/>
                <a:ea typeface="Mona Sans Semi Bold" pitchFamily="34" charset="-122"/>
                <a:cs typeface="Mona Sans Semi Bold" pitchFamily="34" charset="-120"/>
              </a:rPr>
              <a:t>Habilidades Técnicas</a:t>
            </a:r>
            <a:endParaRPr lang="en-US" b="1" dirty="0">
              <a:solidFill>
                <a:srgbClr val="002060"/>
              </a:solidFill>
            </a:endParaRPr>
          </a:p>
        </p:txBody>
      </p:sp>
      <p:sp>
        <p:nvSpPr>
          <p:cNvPr id="16" name="Text 11"/>
          <p:cNvSpPr/>
          <p:nvPr/>
        </p:nvSpPr>
        <p:spPr>
          <a:xfrm>
            <a:off x="5825966" y="4413766"/>
            <a:ext cx="4455557" cy="289679"/>
          </a:xfrm>
          <a:prstGeom prst="rect">
            <a:avLst/>
          </a:prstGeom>
          <a:noFill/>
          <a:ln/>
        </p:spPr>
        <p:txBody>
          <a:bodyPr wrap="none" lIns="0" tIns="0" rIns="0" bIns="0" rtlCol="0" anchor="t"/>
          <a:lstStyle/>
          <a:p>
            <a:pPr marL="0" indent="0" algn="l">
              <a:lnSpc>
                <a:spcPts val="2250"/>
              </a:lnSpc>
              <a:buNone/>
            </a:pPr>
            <a:r>
              <a:rPr lang="en-US" sz="1600" b="1" dirty="0">
                <a:solidFill>
                  <a:srgbClr val="52586B"/>
                </a:solidFill>
                <a:latin typeface="Funnel Sans" pitchFamily="34" charset="0"/>
                <a:ea typeface="Funnel Sans" pitchFamily="34" charset="-122"/>
                <a:cs typeface="Funnel Sans" pitchFamily="34" charset="-120"/>
              </a:rPr>
              <a:t>Dominio en orientación, </a:t>
            </a:r>
            <a:r>
              <a:rPr lang="en-US" sz="1600" b="1" dirty="0" err="1">
                <a:solidFill>
                  <a:srgbClr val="52586B"/>
                </a:solidFill>
                <a:latin typeface="Funnel Sans" pitchFamily="34" charset="0"/>
                <a:ea typeface="Funnel Sans" pitchFamily="34" charset="-122"/>
                <a:cs typeface="Funnel Sans" pitchFamily="34" charset="-120"/>
              </a:rPr>
              <a:t>seguridad</a:t>
            </a:r>
            <a:r>
              <a:rPr lang="en-US" sz="1600" b="1" dirty="0">
                <a:solidFill>
                  <a:srgbClr val="52586B"/>
                </a:solidFill>
                <a:latin typeface="Funnel Sans" pitchFamily="34" charset="0"/>
                <a:ea typeface="Funnel Sans" pitchFamily="34" charset="-122"/>
                <a:cs typeface="Funnel Sans" pitchFamily="34" charset="-120"/>
              </a:rPr>
              <a:t> y gestión de riesgos</a:t>
            </a:r>
            <a:endParaRPr lang="en-US" sz="1600" b="1" dirty="0"/>
          </a:p>
        </p:txBody>
      </p:sp>
      <p:sp>
        <p:nvSpPr>
          <p:cNvPr id="17" name="Shape 12"/>
          <p:cNvSpPr/>
          <p:nvPr/>
        </p:nvSpPr>
        <p:spPr>
          <a:xfrm>
            <a:off x="5735360" y="4875014"/>
            <a:ext cx="8170664" cy="11430"/>
          </a:xfrm>
          <a:prstGeom prst="roundRect">
            <a:avLst>
              <a:gd name="adj" fmla="val 665614"/>
            </a:avLst>
          </a:prstGeom>
          <a:solidFill>
            <a:srgbClr val="C8CACF"/>
          </a:solidFill>
          <a:ln/>
        </p:spPr>
        <p:txBody>
          <a:bodyPr/>
          <a:lstStyle/>
          <a:p>
            <a:endParaRPr lang="es-ES" dirty="0"/>
          </a:p>
        </p:txBody>
      </p:sp>
      <p:sp>
        <p:nvSpPr>
          <p:cNvPr id="18" name="Shape 13"/>
          <p:cNvSpPr/>
          <p:nvPr/>
        </p:nvSpPr>
        <p:spPr>
          <a:xfrm>
            <a:off x="633889" y="4975027"/>
            <a:ext cx="6681311" cy="1043464"/>
          </a:xfrm>
          <a:prstGeom prst="roundRect">
            <a:avLst>
              <a:gd name="adj" fmla="val 7291"/>
            </a:avLst>
          </a:prstGeom>
          <a:solidFill>
            <a:srgbClr val="E2E4E9"/>
          </a:solidFill>
          <a:ln w="7620">
            <a:solidFill>
              <a:srgbClr val="C8CACF"/>
            </a:solidFill>
            <a:prstDash val="solid"/>
          </a:ln>
        </p:spPr>
        <p:txBody>
          <a:bodyPr/>
          <a:lstStyle/>
          <a:p>
            <a:endParaRPr lang="es-ES" dirty="0"/>
          </a:p>
        </p:txBody>
      </p:sp>
      <p:pic>
        <p:nvPicPr>
          <p:cNvPr id="19" name="Image 3" descr="preencoded.png"/>
          <p:cNvPicPr>
            <a:picLocks noChangeAspect="1"/>
          </p:cNvPicPr>
          <p:nvPr/>
        </p:nvPicPr>
        <p:blipFill>
          <a:blip r:embed="rId6"/>
          <a:stretch>
            <a:fillRect/>
          </a:stretch>
        </p:blipFill>
        <p:spPr>
          <a:xfrm>
            <a:off x="3847148" y="5337572"/>
            <a:ext cx="254675" cy="318373"/>
          </a:xfrm>
          <a:prstGeom prst="rect">
            <a:avLst/>
          </a:prstGeom>
        </p:spPr>
      </p:pic>
      <p:sp>
        <p:nvSpPr>
          <p:cNvPr id="20" name="Text 14"/>
          <p:cNvSpPr/>
          <p:nvPr/>
        </p:nvSpPr>
        <p:spPr>
          <a:xfrm>
            <a:off x="7496294" y="5156121"/>
            <a:ext cx="2264212" cy="283012"/>
          </a:xfrm>
          <a:prstGeom prst="rect">
            <a:avLst/>
          </a:prstGeom>
          <a:noFill/>
          <a:ln/>
        </p:spPr>
        <p:txBody>
          <a:bodyPr wrap="none" lIns="0" tIns="0" rIns="0" bIns="0" rtlCol="0" anchor="t"/>
          <a:lstStyle/>
          <a:p>
            <a:pPr marL="0" indent="0" algn="l">
              <a:lnSpc>
                <a:spcPts val="2200"/>
              </a:lnSpc>
              <a:buNone/>
            </a:pPr>
            <a:r>
              <a:rPr lang="en-US" b="1" dirty="0">
                <a:solidFill>
                  <a:srgbClr val="002060"/>
                </a:solidFill>
                <a:latin typeface="Mona Sans Semi Bold" pitchFamily="34" charset="0"/>
                <a:ea typeface="Mona Sans Semi Bold" pitchFamily="34" charset="-122"/>
                <a:cs typeface="Mona Sans Semi Bold" pitchFamily="34" charset="-120"/>
              </a:rPr>
              <a:t>Liderazgo</a:t>
            </a:r>
            <a:endParaRPr lang="en-US" b="1" dirty="0">
              <a:solidFill>
                <a:srgbClr val="002060"/>
              </a:solidFill>
            </a:endParaRPr>
          </a:p>
        </p:txBody>
      </p:sp>
      <p:sp>
        <p:nvSpPr>
          <p:cNvPr id="21" name="Text 15"/>
          <p:cNvSpPr/>
          <p:nvPr/>
        </p:nvSpPr>
        <p:spPr>
          <a:xfrm>
            <a:off x="7496294" y="5547717"/>
            <a:ext cx="4739283" cy="289679"/>
          </a:xfrm>
          <a:prstGeom prst="rect">
            <a:avLst/>
          </a:prstGeom>
          <a:noFill/>
          <a:ln/>
        </p:spPr>
        <p:txBody>
          <a:bodyPr wrap="none" lIns="0" tIns="0" rIns="0" bIns="0" rtlCol="0" anchor="t"/>
          <a:lstStyle/>
          <a:p>
            <a:pPr marL="0" indent="0" algn="l">
              <a:lnSpc>
                <a:spcPts val="2250"/>
              </a:lnSpc>
              <a:buNone/>
            </a:pPr>
            <a:r>
              <a:rPr lang="en-US" sz="1600" b="1" dirty="0">
                <a:solidFill>
                  <a:srgbClr val="52586B"/>
                </a:solidFill>
                <a:latin typeface="Funnel Sans" pitchFamily="34" charset="0"/>
                <a:ea typeface="Funnel Sans" pitchFamily="34" charset="-122"/>
                <a:cs typeface="Funnel Sans" pitchFamily="34" charset="-120"/>
              </a:rPr>
              <a:t>Excelente comunicación y capacidad para motivar equipos</a:t>
            </a:r>
            <a:endParaRPr lang="en-US" sz="1600" b="1" dirty="0"/>
          </a:p>
        </p:txBody>
      </p:sp>
      <p:sp>
        <p:nvSpPr>
          <p:cNvPr id="22" name="Text 16"/>
          <p:cNvSpPr/>
          <p:nvPr/>
        </p:nvSpPr>
        <p:spPr>
          <a:xfrm>
            <a:off x="633889" y="6097479"/>
            <a:ext cx="13362623" cy="579358"/>
          </a:xfrm>
          <a:prstGeom prst="rect">
            <a:avLst/>
          </a:prstGeom>
          <a:noFill/>
          <a:ln/>
        </p:spPr>
        <p:txBody>
          <a:bodyPr wrap="square" lIns="0" tIns="0" rIns="0" bIns="0" rtlCol="0" anchor="t"/>
          <a:lstStyle/>
          <a:p>
            <a:pPr marL="0" indent="0" algn="l">
              <a:lnSpc>
                <a:spcPts val="2250"/>
              </a:lnSpc>
              <a:buNone/>
            </a:pPr>
            <a:r>
              <a:rPr lang="en-US" b="1" dirty="0">
                <a:solidFill>
                  <a:srgbClr val="52586B"/>
                </a:solidFill>
                <a:latin typeface="Funnel Sans" pitchFamily="34" charset="0"/>
                <a:ea typeface="Funnel Sans" pitchFamily="34" charset="-122"/>
                <a:cs typeface="Funnel Sans" pitchFamily="34" charset="-120"/>
              </a:rPr>
              <a:t>El Consultor/Instructor ideal combina una sólida formación académica con experiencia práctica en el campo. Debe poseer certificaciones como Wilderness First Responder (WFR,EFR, TECC), formación en liderazgo y gestión de equipos, junto con habilidades técnicas en navegación, </a:t>
            </a:r>
            <a:r>
              <a:rPr lang="en-US" b="1" dirty="0" err="1">
                <a:solidFill>
                  <a:srgbClr val="52586B"/>
                </a:solidFill>
                <a:latin typeface="Funnel Sans" pitchFamily="34" charset="0"/>
                <a:ea typeface="Funnel Sans" pitchFamily="34" charset="-122"/>
                <a:cs typeface="Funnel Sans" pitchFamily="34" charset="-120"/>
              </a:rPr>
              <a:t>seguridad</a:t>
            </a:r>
            <a:r>
              <a:rPr lang="en-US" b="1" dirty="0">
                <a:solidFill>
                  <a:srgbClr val="52586B"/>
                </a:solidFill>
                <a:latin typeface="Funnel Sans" pitchFamily="34" charset="0"/>
                <a:ea typeface="Funnel Sans" pitchFamily="34" charset="-122"/>
                <a:cs typeface="Funnel Sans" pitchFamily="34" charset="-120"/>
              </a:rPr>
              <a:t> y manejo de equipamiento especializado.</a:t>
            </a:r>
            <a:endParaRPr lang="en-US" b="1" dirty="0"/>
          </a:p>
        </p:txBody>
      </p:sp>
      <p:sp>
        <p:nvSpPr>
          <p:cNvPr id="23" name="Text 17"/>
          <p:cNvSpPr/>
          <p:nvPr/>
        </p:nvSpPr>
        <p:spPr>
          <a:xfrm>
            <a:off x="617019" y="6996112"/>
            <a:ext cx="13362623" cy="579358"/>
          </a:xfrm>
          <a:prstGeom prst="rect">
            <a:avLst/>
          </a:prstGeom>
          <a:noFill/>
          <a:ln/>
        </p:spPr>
        <p:txBody>
          <a:bodyPr wrap="square" lIns="0" tIns="0" rIns="0" bIns="0" rtlCol="0" anchor="t"/>
          <a:lstStyle/>
          <a:p>
            <a:pPr marL="0" indent="0" algn="l">
              <a:lnSpc>
                <a:spcPts val="2250"/>
              </a:lnSpc>
              <a:buNone/>
            </a:pPr>
            <a:r>
              <a:rPr lang="en-US" b="1" dirty="0">
                <a:solidFill>
                  <a:srgbClr val="52586B"/>
                </a:solidFill>
                <a:latin typeface="Funnel Sans" pitchFamily="34" charset="0"/>
                <a:ea typeface="Funnel Sans" pitchFamily="34" charset="-122"/>
                <a:cs typeface="Funnel Sans" pitchFamily="34" charset="-120"/>
              </a:rPr>
              <a:t>Además de sus competencias técnicas, debe demostrar excelentes habilidades interpersonales, adaptabilidad ante situaciones imprevistas y un compromiso genuino con la </a:t>
            </a:r>
            <a:r>
              <a:rPr lang="en-US" b="1" dirty="0" err="1">
                <a:solidFill>
                  <a:srgbClr val="52586B"/>
                </a:solidFill>
                <a:latin typeface="Funnel Sans" pitchFamily="34" charset="0"/>
                <a:ea typeface="Funnel Sans" pitchFamily="34" charset="-122"/>
                <a:cs typeface="Funnel Sans" pitchFamily="34" charset="-120"/>
              </a:rPr>
              <a:t>seguridad</a:t>
            </a:r>
            <a:r>
              <a:rPr lang="en-US" b="1" dirty="0">
                <a:solidFill>
                  <a:srgbClr val="52586B"/>
                </a:solidFill>
                <a:latin typeface="Funnel Sans" pitchFamily="34" charset="0"/>
                <a:ea typeface="Funnel Sans" pitchFamily="34" charset="-122"/>
                <a:cs typeface="Funnel Sans" pitchFamily="34" charset="-120"/>
              </a:rPr>
              <a:t> y sostenibilidad en entornos remotos.</a:t>
            </a:r>
            <a:endParaRPr lang="en-US" b="1" dirty="0"/>
          </a:p>
        </p:txBody>
      </p:sp>
      <p:pic>
        <p:nvPicPr>
          <p:cNvPr id="25" name="Imagen 24">
            <a:extLst>
              <a:ext uri="{FF2B5EF4-FFF2-40B4-BE49-F238E27FC236}">
                <a16:creationId xmlns:a16="http://schemas.microsoft.com/office/drawing/2014/main" id="{E829D11D-0CFF-58FE-0273-98EF4CA6900F}"/>
              </a:ext>
            </a:extLst>
          </p:cNvPr>
          <p:cNvPicPr>
            <a:picLocks noChangeAspect="1"/>
          </p:cNvPicPr>
          <p:nvPr/>
        </p:nvPicPr>
        <p:blipFill>
          <a:blip r:embed="rId7"/>
          <a:stretch>
            <a:fillRect/>
          </a:stretch>
        </p:blipFill>
        <p:spPr>
          <a:xfrm>
            <a:off x="12159759" y="7228472"/>
            <a:ext cx="2188654" cy="98154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966125" y="-409748"/>
            <a:ext cx="12156400" cy="635913"/>
          </a:xfrm>
          <a:prstGeom prst="rect">
            <a:avLst/>
          </a:prstGeom>
          <a:noFill/>
          <a:ln/>
        </p:spPr>
        <p:txBody>
          <a:bodyPr wrap="none" lIns="0" tIns="0" rIns="0" bIns="0" rtlCol="0" anchor="t"/>
          <a:lstStyle/>
          <a:p>
            <a:pPr>
              <a:lnSpc>
                <a:spcPts val="5000"/>
              </a:lnSpc>
            </a:pPr>
            <a:endParaRPr lang="en-US" sz="4000" dirty="0">
              <a:solidFill>
                <a:srgbClr val="373B48"/>
              </a:solidFill>
              <a:latin typeface="Mona Sans Semi Bold" pitchFamily="34" charset="0"/>
              <a:ea typeface="Mona Sans Semi Bold" pitchFamily="34" charset="-122"/>
              <a:cs typeface="Mona Sans Semi Bold" pitchFamily="34" charset="-120"/>
            </a:endParaRP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Certificaciones de la Competencia </a:t>
            </a: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&amp; Mercado Potencial</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3" name="Image 0" descr="preencoded.png"/>
          <p:cNvPicPr>
            <a:picLocks noChangeAspect="1"/>
          </p:cNvPicPr>
          <p:nvPr/>
        </p:nvPicPr>
        <p:blipFill>
          <a:blip r:embed="rId3"/>
          <a:stretch>
            <a:fillRect/>
          </a:stretch>
        </p:blipFill>
        <p:spPr>
          <a:xfrm>
            <a:off x="542550" y="1679137"/>
            <a:ext cx="4232434" cy="2615803"/>
          </a:xfrm>
          <a:prstGeom prst="rect">
            <a:avLst/>
          </a:prstGeom>
          <a:ln>
            <a:noFill/>
          </a:ln>
          <a:effectLst>
            <a:outerShdw blurRad="292100" dist="139700" dir="2700000" algn="tl" rotWithShape="0">
              <a:srgbClr val="333333">
                <a:alpha val="65000"/>
              </a:srgbClr>
            </a:outerShdw>
          </a:effectLst>
        </p:spPr>
      </p:pic>
      <p:sp>
        <p:nvSpPr>
          <p:cNvPr id="4" name="Text 1"/>
          <p:cNvSpPr/>
          <p:nvPr/>
        </p:nvSpPr>
        <p:spPr>
          <a:xfrm>
            <a:off x="712232" y="4549259"/>
            <a:ext cx="3233499" cy="317897"/>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Certificaciones de la competencia</a:t>
            </a:r>
            <a:endParaRPr lang="en-US" sz="2000" b="1" dirty="0">
              <a:solidFill>
                <a:srgbClr val="002060"/>
              </a:solidFill>
            </a:endParaRPr>
          </a:p>
        </p:txBody>
      </p:sp>
      <p:sp>
        <p:nvSpPr>
          <p:cNvPr id="5" name="Text 2"/>
          <p:cNvSpPr/>
          <p:nvPr/>
        </p:nvSpPr>
        <p:spPr>
          <a:xfrm>
            <a:off x="712232" y="4989195"/>
            <a:ext cx="4232434" cy="2604135"/>
          </a:xfrm>
          <a:prstGeom prst="rect">
            <a:avLst/>
          </a:prstGeom>
          <a:noFill/>
          <a:ln/>
        </p:spPr>
        <p:txBody>
          <a:bodyPr wrap="squar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Las certificaciones más valoradas incluyen Wilderness First Responder (WFR), Wilderness Emergency Medical Technician (WEMT), y certificaciones de la International Federation of Mountain Guides Associations (IFMGA). Estas acreditaciones garantizan </a:t>
            </a:r>
            <a:r>
              <a:rPr lang="en-US" sz="1600" b="1" dirty="0" err="1">
                <a:solidFill>
                  <a:srgbClr val="52586B"/>
                </a:solidFill>
                <a:latin typeface="Funnel Sans" pitchFamily="34" charset="0"/>
                <a:ea typeface="Funnel Sans" pitchFamily="34" charset="-122"/>
                <a:cs typeface="Funnel Sans" pitchFamily="34" charset="-120"/>
              </a:rPr>
              <a:t>conocimientos</a:t>
            </a:r>
            <a:r>
              <a:rPr lang="en-US" sz="1600" b="1" dirty="0">
                <a:solidFill>
                  <a:srgbClr val="52586B"/>
                </a:solidFill>
                <a:latin typeface="Funnel Sans" pitchFamily="34" charset="0"/>
                <a:ea typeface="Funnel Sans" pitchFamily="34" charset="-122"/>
                <a:cs typeface="Funnel Sans" pitchFamily="34" charset="-120"/>
              </a:rPr>
              <a:t> en primeros auxilios, rescate y liderazgo en entornos salvajes.</a:t>
            </a:r>
            <a:endParaRPr lang="en-US" sz="1600" b="1" dirty="0"/>
          </a:p>
        </p:txBody>
      </p:sp>
      <p:pic>
        <p:nvPicPr>
          <p:cNvPr id="6" name="Image 1" descr="preencoded.png"/>
          <p:cNvPicPr>
            <a:picLocks noChangeAspect="1"/>
          </p:cNvPicPr>
          <p:nvPr/>
        </p:nvPicPr>
        <p:blipFill>
          <a:blip r:embed="rId4"/>
          <a:stretch>
            <a:fillRect/>
          </a:stretch>
        </p:blipFill>
        <p:spPr>
          <a:xfrm>
            <a:off x="5198983" y="1679138"/>
            <a:ext cx="4232434" cy="2615803"/>
          </a:xfrm>
          <a:prstGeom prst="rect">
            <a:avLst/>
          </a:prstGeom>
          <a:ln>
            <a:noFill/>
          </a:ln>
          <a:effectLst>
            <a:outerShdw blurRad="292100" dist="139700" dir="2700000" algn="tl" rotWithShape="0">
              <a:srgbClr val="333333">
                <a:alpha val="65000"/>
              </a:srgbClr>
            </a:outerShdw>
          </a:effectLst>
        </p:spPr>
      </p:pic>
      <p:sp>
        <p:nvSpPr>
          <p:cNvPr id="7" name="Text 3"/>
          <p:cNvSpPr/>
          <p:nvPr/>
        </p:nvSpPr>
        <p:spPr>
          <a:xfrm>
            <a:off x="5198983" y="4549259"/>
            <a:ext cx="2543651" cy="317897"/>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Mercado Potencial</a:t>
            </a:r>
            <a:endParaRPr lang="en-US" sz="2000" b="1" dirty="0">
              <a:solidFill>
                <a:srgbClr val="002060"/>
              </a:solidFill>
            </a:endParaRPr>
          </a:p>
        </p:txBody>
      </p:sp>
      <p:sp>
        <p:nvSpPr>
          <p:cNvPr id="8" name="Text 4"/>
          <p:cNvSpPr/>
          <p:nvPr/>
        </p:nvSpPr>
        <p:spPr>
          <a:xfrm>
            <a:off x="5198983" y="4989195"/>
            <a:ext cx="4232434" cy="2604135"/>
          </a:xfrm>
          <a:prstGeom prst="rect">
            <a:avLst/>
          </a:prstGeom>
          <a:noFill/>
          <a:ln/>
        </p:spPr>
        <p:txBody>
          <a:bodyPr wrap="squar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Nuestros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son demandados por empresas de turismo de aventura, instituciones científicas, ONGs dedicadas a la conservación, compañías de exploración y minería, agencias gubernamentales y organizaciones internacionales. Este diverso mercado requiere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especializados para expediciones en áreas de difícil acceso.</a:t>
            </a:r>
            <a:endParaRPr lang="en-US" sz="1600" b="1" dirty="0"/>
          </a:p>
        </p:txBody>
      </p:sp>
      <p:sp>
        <p:nvSpPr>
          <p:cNvPr id="10" name="Text 5"/>
          <p:cNvSpPr/>
          <p:nvPr/>
        </p:nvSpPr>
        <p:spPr>
          <a:xfrm>
            <a:off x="9685734" y="4549259"/>
            <a:ext cx="2543651" cy="317897"/>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Caso de Éxito</a:t>
            </a:r>
            <a:endParaRPr lang="en-US" sz="2000" b="1" dirty="0">
              <a:solidFill>
                <a:srgbClr val="002060"/>
              </a:solidFill>
            </a:endParaRPr>
          </a:p>
        </p:txBody>
      </p:sp>
      <p:sp>
        <p:nvSpPr>
          <p:cNvPr id="11" name="Text 6"/>
          <p:cNvSpPr/>
          <p:nvPr/>
        </p:nvSpPr>
        <p:spPr>
          <a:xfrm>
            <a:off x="9685734" y="4989195"/>
            <a:ext cx="4232434" cy="2604135"/>
          </a:xfrm>
          <a:prstGeom prst="rect">
            <a:avLst/>
          </a:prstGeom>
          <a:noFill/>
          <a:ln/>
        </p:spPr>
        <p:txBody>
          <a:bodyPr wrap="square" lIns="0" tIns="0" rIns="0" bIns="0" rtlCol="0" anchor="t"/>
          <a:lstStyle/>
          <a:p>
            <a:pPr marL="0" indent="0" algn="l">
              <a:lnSpc>
                <a:spcPts val="2550"/>
              </a:lnSpc>
              <a:buNone/>
            </a:pPr>
            <a:r>
              <a:rPr lang="en-US" sz="1600" b="1" dirty="0">
                <a:solidFill>
                  <a:srgbClr val="52586B"/>
                </a:solidFill>
                <a:latin typeface="Funnel Sans" pitchFamily="34" charset="0"/>
                <a:ea typeface="Funnel Sans" pitchFamily="34" charset="-122"/>
                <a:cs typeface="Funnel Sans" pitchFamily="34" charset="-120"/>
              </a:rPr>
              <a:t>ExplorAventuras S.A. ha logrado una facturación anual de USD 5 millones ofreciendo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similares. Su éxito se basa en la diversificación de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certificaciones internacionales, un equipo altamente capacitado y el uso de tecnología avanzada para la </a:t>
            </a:r>
            <a:r>
              <a:rPr lang="es-ES" sz="1600" b="1" noProof="0" dirty="0">
                <a:solidFill>
                  <a:srgbClr val="52586B"/>
                </a:solidFill>
                <a:latin typeface="Funnel Sans" pitchFamily="34" charset="0"/>
                <a:ea typeface="Funnel Sans" pitchFamily="34" charset="-122"/>
                <a:cs typeface="Funnel Sans" pitchFamily="34" charset="-120"/>
              </a:rPr>
              <a:t>planificación</a:t>
            </a:r>
            <a:r>
              <a:rPr lang="en-US" sz="1600" b="1" dirty="0">
                <a:solidFill>
                  <a:srgbClr val="52586B"/>
                </a:solidFill>
                <a:latin typeface="Funnel Sans" pitchFamily="34" charset="0"/>
                <a:ea typeface="Funnel Sans" pitchFamily="34" charset="-122"/>
                <a:cs typeface="Funnel Sans" pitchFamily="34" charset="-120"/>
              </a:rPr>
              <a:t> y </a:t>
            </a:r>
            <a:r>
              <a:rPr lang="en-US" sz="1600" b="1" dirty="0" err="1">
                <a:solidFill>
                  <a:srgbClr val="52586B"/>
                </a:solidFill>
                <a:latin typeface="Funnel Sans" pitchFamily="34" charset="0"/>
                <a:ea typeface="Funnel Sans" pitchFamily="34" charset="-122"/>
                <a:cs typeface="Funnel Sans" pitchFamily="34" charset="-120"/>
              </a:rPr>
              <a:t>seguridad</a:t>
            </a:r>
            <a:r>
              <a:rPr lang="en-US" sz="1600" b="1" dirty="0">
                <a:solidFill>
                  <a:srgbClr val="52586B"/>
                </a:solidFill>
                <a:latin typeface="Funnel Sans" pitchFamily="34" charset="0"/>
                <a:ea typeface="Funnel Sans" pitchFamily="34" charset="-122"/>
                <a:cs typeface="Funnel Sans" pitchFamily="34" charset="-120"/>
              </a:rPr>
              <a:t> de expediciones.</a:t>
            </a:r>
            <a:endParaRPr lang="en-US" sz="1600" b="1" dirty="0"/>
          </a:p>
        </p:txBody>
      </p:sp>
      <p:pic>
        <p:nvPicPr>
          <p:cNvPr id="13" name="Imagen 12">
            <a:extLst>
              <a:ext uri="{FF2B5EF4-FFF2-40B4-BE49-F238E27FC236}">
                <a16:creationId xmlns:a16="http://schemas.microsoft.com/office/drawing/2014/main" id="{9EF1B48A-E1FE-A863-F5B1-A39A7047F1D9}"/>
              </a:ext>
            </a:extLst>
          </p:cNvPr>
          <p:cNvPicPr>
            <a:picLocks noChangeAspect="1"/>
          </p:cNvPicPr>
          <p:nvPr/>
        </p:nvPicPr>
        <p:blipFill>
          <a:blip r:embed="rId5"/>
          <a:stretch>
            <a:fillRect/>
          </a:stretch>
        </p:blipFill>
        <p:spPr>
          <a:xfrm>
            <a:off x="12301162" y="7027105"/>
            <a:ext cx="2188654" cy="981541"/>
          </a:xfrm>
          <a:prstGeom prst="rect">
            <a:avLst/>
          </a:prstGeom>
        </p:spPr>
      </p:pic>
      <p:pic>
        <p:nvPicPr>
          <p:cNvPr id="16" name="Imagen 15" descr="Grupo de personas paradas en una montaña&#10;&#10;El contenido generado por IA puede ser incorrecto.">
            <a:extLst>
              <a:ext uri="{FF2B5EF4-FFF2-40B4-BE49-F238E27FC236}">
                <a16:creationId xmlns:a16="http://schemas.microsoft.com/office/drawing/2014/main" id="{D782AB51-2B4F-19DF-0A99-345656A4B6E4}"/>
              </a:ext>
            </a:extLst>
          </p:cNvPr>
          <p:cNvPicPr>
            <a:picLocks noChangeAspect="1"/>
          </p:cNvPicPr>
          <p:nvPr/>
        </p:nvPicPr>
        <p:blipFill>
          <a:blip r:embed="rId6"/>
          <a:stretch>
            <a:fillRect/>
          </a:stretch>
        </p:blipFill>
        <p:spPr>
          <a:xfrm>
            <a:off x="10013301" y="1025504"/>
            <a:ext cx="4281939" cy="34017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9A7AA-4745-B2BE-C19D-9D049C55F14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F9D4DCB-511B-ABA3-94D9-F22322D5DFFB}"/>
              </a:ext>
            </a:extLst>
          </p:cNvPr>
          <p:cNvSpPr/>
          <p:nvPr/>
        </p:nvSpPr>
        <p:spPr>
          <a:xfrm>
            <a:off x="2966125" y="-409748"/>
            <a:ext cx="12156400" cy="635913"/>
          </a:xfrm>
          <a:prstGeom prst="rect">
            <a:avLst/>
          </a:prstGeom>
          <a:noFill/>
          <a:ln/>
        </p:spPr>
        <p:txBody>
          <a:bodyPr wrap="none" lIns="0" tIns="0" rIns="0" bIns="0" rtlCol="0" anchor="t"/>
          <a:lstStyle/>
          <a:p>
            <a:pPr>
              <a:lnSpc>
                <a:spcPts val="5000"/>
              </a:lnSpc>
            </a:pPr>
            <a:endParaRPr lang="en-US" sz="4000" dirty="0">
              <a:solidFill>
                <a:srgbClr val="373B48"/>
              </a:solidFill>
              <a:latin typeface="Mona Sans Semi Bold" pitchFamily="34" charset="0"/>
              <a:ea typeface="Mona Sans Semi Bold" pitchFamily="34" charset="-122"/>
              <a:cs typeface="Mona Sans Semi Bold" pitchFamily="34" charset="-120"/>
            </a:endParaRP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Casos de éxito de la competencia I </a:t>
            </a: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13" name="Imagen 12">
            <a:extLst>
              <a:ext uri="{FF2B5EF4-FFF2-40B4-BE49-F238E27FC236}">
                <a16:creationId xmlns:a16="http://schemas.microsoft.com/office/drawing/2014/main" id="{CBBEB32F-A452-9FDC-BDB8-B0135CF53CB8}"/>
              </a:ext>
            </a:extLst>
          </p:cNvPr>
          <p:cNvPicPr>
            <a:picLocks noChangeAspect="1"/>
          </p:cNvPicPr>
          <p:nvPr/>
        </p:nvPicPr>
        <p:blipFill>
          <a:blip r:embed="rId3"/>
          <a:stretch>
            <a:fillRect/>
          </a:stretch>
        </p:blipFill>
        <p:spPr>
          <a:xfrm>
            <a:off x="12301162" y="7248059"/>
            <a:ext cx="2188654" cy="981541"/>
          </a:xfrm>
          <a:prstGeom prst="rect">
            <a:avLst/>
          </a:prstGeom>
        </p:spPr>
      </p:pic>
      <p:sp>
        <p:nvSpPr>
          <p:cNvPr id="12" name="CuadroTexto 11">
            <a:extLst>
              <a:ext uri="{FF2B5EF4-FFF2-40B4-BE49-F238E27FC236}">
                <a16:creationId xmlns:a16="http://schemas.microsoft.com/office/drawing/2014/main" id="{2A66E5DA-0402-FD5B-E2DA-7F4235DCC70A}"/>
              </a:ext>
            </a:extLst>
          </p:cNvPr>
          <p:cNvSpPr txBox="1"/>
          <p:nvPr/>
        </p:nvSpPr>
        <p:spPr>
          <a:xfrm>
            <a:off x="571715" y="1022199"/>
            <a:ext cx="6438507" cy="6240426"/>
          </a:xfrm>
          <a:prstGeom prst="rect">
            <a:avLst/>
          </a:prstGeom>
          <a:noFill/>
        </p:spPr>
        <p:txBody>
          <a:bodyPr wrap="square" rtlCol="0">
            <a:spAutoFit/>
          </a:bodyPr>
          <a:lstStyle/>
          <a:p>
            <a:pPr>
              <a:buNone/>
            </a:pPr>
            <a:r>
              <a:rPr lang="es-ES" b="1" dirty="0">
                <a:solidFill>
                  <a:srgbClr val="002060"/>
                </a:solidFill>
                <a:latin typeface="Funnel Sans"/>
              </a:rPr>
              <a:t>The Explorers Club</a:t>
            </a:r>
          </a:p>
          <a:p>
            <a:pPr>
              <a:lnSpc>
                <a:spcPct val="150000"/>
              </a:lnSpc>
              <a:buNone/>
            </a:pPr>
            <a:r>
              <a:rPr lang="es-ES" sz="1600" b="1" dirty="0">
                <a:solidFill>
                  <a:schemeClr val="tx1">
                    <a:lumMod val="65000"/>
                    <a:lumOff val="35000"/>
                  </a:schemeClr>
                </a:solidFill>
                <a:latin typeface="Funnel Sans"/>
              </a:rPr>
              <a:t>Organización de Expediciones Científicas Globales</a:t>
            </a:r>
          </a:p>
          <a:p>
            <a:pPr>
              <a:lnSpc>
                <a:spcPct val="150000"/>
              </a:lnSpc>
              <a:buNone/>
            </a:pPr>
            <a:r>
              <a:rPr lang="es-ES" sz="1600" b="1" dirty="0">
                <a:solidFill>
                  <a:srgbClr val="002060"/>
                </a:solidFill>
                <a:latin typeface="Funnel Sans"/>
              </a:rPr>
              <a:t>Descripción: </a:t>
            </a:r>
            <a:r>
              <a:rPr lang="es-ES" sz="1600" b="1" dirty="0">
                <a:solidFill>
                  <a:schemeClr val="tx1">
                    <a:lumMod val="65000"/>
                    <a:lumOff val="35000"/>
                  </a:schemeClr>
                </a:solidFill>
                <a:latin typeface="Funnel Sans"/>
              </a:rPr>
              <a:t>El Explorers Club es una organización internacional que apoya a científicos, investigadores y aventureros que realizan expediciones en todos los rincones del planeta. Aunque no es una empresa comercial por sí misma, organiza, financia y apoya expediciones científicas y de exploración, promoviendo el avance del conocimiento humano a través de la exploración.</a:t>
            </a:r>
          </a:p>
          <a:p>
            <a:pPr>
              <a:lnSpc>
                <a:spcPct val="150000"/>
              </a:lnSpc>
              <a:buNone/>
            </a:pPr>
            <a:r>
              <a:rPr lang="es-ES" sz="1600" b="1" dirty="0">
                <a:solidFill>
                  <a:srgbClr val="002060"/>
                </a:solidFill>
                <a:latin typeface="Funnel Sans"/>
              </a:rPr>
              <a:t>Servicios: </a:t>
            </a:r>
            <a:r>
              <a:rPr lang="es-ES" sz="1600" b="1" dirty="0">
                <a:solidFill>
                  <a:schemeClr val="tx1">
                    <a:lumMod val="65000"/>
                    <a:lumOff val="35000"/>
                  </a:schemeClr>
                </a:solidFill>
                <a:latin typeface="Funnel Sans"/>
              </a:rPr>
              <a:t>El club promueve una amplia gama de expediciones, que van desde el estudio de la biodiversidad en selvas tropicales hasta la exploración de nuevas fronteras geológicas en regiones inhóspitas. También han apoyado viajes de expedición al espacio.</a:t>
            </a:r>
          </a:p>
          <a:p>
            <a:pPr>
              <a:lnSpc>
                <a:spcPct val="150000"/>
              </a:lnSpc>
              <a:buNone/>
            </a:pPr>
            <a:r>
              <a:rPr lang="es-ES" sz="1600" b="1" dirty="0">
                <a:solidFill>
                  <a:srgbClr val="002060"/>
                </a:solidFill>
                <a:latin typeface="Funnel Sans"/>
              </a:rPr>
              <a:t>Casos de Éxito: </a:t>
            </a:r>
            <a:r>
              <a:rPr lang="es-ES" sz="1600" b="1" dirty="0">
                <a:solidFill>
                  <a:schemeClr val="tx1">
                    <a:lumMod val="65000"/>
                    <a:lumOff val="35000"/>
                  </a:schemeClr>
                </a:solidFill>
                <a:latin typeface="Funnel Sans"/>
              </a:rPr>
              <a:t>Han patrocinado importantes expediciones, como la expedición que exploró las primeras cavidades subterráneas en China y la expedición que mapeó la región más remota de la selva del Amazonas, descubriendo nuevas especies y ecosistemas.</a:t>
            </a:r>
          </a:p>
          <a:p>
            <a:pPr>
              <a:lnSpc>
                <a:spcPct val="150000"/>
              </a:lnSpc>
              <a:buNone/>
            </a:pPr>
            <a:r>
              <a:rPr lang="es-ES" sz="1600" b="1" dirty="0">
                <a:solidFill>
                  <a:srgbClr val="002060"/>
                </a:solidFill>
                <a:latin typeface="Funnel Sans"/>
              </a:rPr>
              <a:t>Sitio web</a:t>
            </a:r>
            <a:r>
              <a:rPr lang="es-ES" sz="1600" dirty="0">
                <a:solidFill>
                  <a:srgbClr val="002060"/>
                </a:solidFill>
                <a:latin typeface="Funnel Sans"/>
              </a:rPr>
              <a:t>: </a:t>
            </a:r>
            <a:r>
              <a:rPr lang="es-ES" sz="1600" dirty="0">
                <a:solidFill>
                  <a:srgbClr val="0070C0"/>
                </a:solidFill>
                <a:latin typeface="Funnel Sans"/>
              </a:rPr>
              <a:t>https://www.explorers.org/</a:t>
            </a:r>
          </a:p>
        </p:txBody>
      </p:sp>
      <p:sp>
        <p:nvSpPr>
          <p:cNvPr id="14" name="CuadroTexto 13">
            <a:extLst>
              <a:ext uri="{FF2B5EF4-FFF2-40B4-BE49-F238E27FC236}">
                <a16:creationId xmlns:a16="http://schemas.microsoft.com/office/drawing/2014/main" id="{E546146D-D476-09AA-A863-639EA2AA4270}"/>
              </a:ext>
            </a:extLst>
          </p:cNvPr>
          <p:cNvSpPr txBox="1"/>
          <p:nvPr/>
        </p:nvSpPr>
        <p:spPr>
          <a:xfrm>
            <a:off x="7010222" y="880797"/>
            <a:ext cx="6686924" cy="6943311"/>
          </a:xfrm>
          <a:prstGeom prst="rect">
            <a:avLst/>
          </a:prstGeom>
          <a:noFill/>
        </p:spPr>
        <p:txBody>
          <a:bodyPr wrap="square" rtlCol="0">
            <a:spAutoFit/>
          </a:bodyPr>
          <a:lstStyle/>
          <a:p>
            <a:pPr>
              <a:lnSpc>
                <a:spcPct val="150000"/>
              </a:lnSpc>
              <a:buNone/>
            </a:pPr>
            <a:r>
              <a:rPr lang="es-ES" b="1" dirty="0">
                <a:solidFill>
                  <a:srgbClr val="002060"/>
                </a:solidFill>
                <a:latin typeface="Funnel Sans"/>
              </a:rPr>
              <a:t>Mountain Travel Sobek</a:t>
            </a:r>
          </a:p>
          <a:p>
            <a:pPr>
              <a:lnSpc>
                <a:spcPct val="150000"/>
              </a:lnSpc>
              <a:buNone/>
            </a:pPr>
            <a:r>
              <a:rPr lang="es-ES" sz="1650" b="1" dirty="0">
                <a:solidFill>
                  <a:schemeClr val="tx1">
                    <a:lumMod val="65000"/>
                    <a:lumOff val="35000"/>
                  </a:schemeClr>
                </a:solidFill>
                <a:latin typeface="Funnel Sans"/>
              </a:rPr>
              <a:t>Expediciones de Aventura y Científicas en Regiones Montañosas</a:t>
            </a:r>
          </a:p>
          <a:p>
            <a:pPr>
              <a:lnSpc>
                <a:spcPct val="150000"/>
              </a:lnSpc>
              <a:buFont typeface="Arial" panose="020B0604020202020204" pitchFamily="34" charset="0"/>
              <a:buChar char="•"/>
            </a:pPr>
            <a:r>
              <a:rPr lang="es-ES" sz="1650" b="1" dirty="0">
                <a:solidFill>
                  <a:srgbClr val="002060"/>
                </a:solidFill>
                <a:latin typeface="Funnel Sans"/>
              </a:rPr>
              <a:t>Descripción: </a:t>
            </a:r>
            <a:r>
              <a:rPr lang="es-ES" sz="1650" b="1" dirty="0">
                <a:solidFill>
                  <a:schemeClr val="tx1">
                    <a:lumMod val="65000"/>
                    <a:lumOff val="35000"/>
                  </a:schemeClr>
                </a:solidFill>
                <a:latin typeface="Funnel Sans"/>
              </a:rPr>
              <a:t>Mountain Travel Sobek (MTS) es una empresa de turismo de aventura que organiza expediciones científicas y de exploración en las montañas más remotas del mundo. Especializada en trekking y expediciones a grandes altitudes, MTS también participa en la organización de proyectos de investigación científica relacionados con geología, climatología, y ecología en zonas montañosas.</a:t>
            </a:r>
          </a:p>
          <a:p>
            <a:pPr>
              <a:lnSpc>
                <a:spcPct val="150000"/>
              </a:lnSpc>
              <a:buFont typeface="Arial" panose="020B0604020202020204" pitchFamily="34" charset="0"/>
              <a:buChar char="•"/>
            </a:pPr>
            <a:r>
              <a:rPr lang="es-ES" sz="1650" b="1" dirty="0">
                <a:solidFill>
                  <a:srgbClr val="002060"/>
                </a:solidFill>
                <a:latin typeface="Funnel Sans"/>
              </a:rPr>
              <a:t>Servicios: </a:t>
            </a:r>
            <a:r>
              <a:rPr lang="es-ES" sz="1650" b="1" dirty="0">
                <a:solidFill>
                  <a:schemeClr val="tx1">
                    <a:lumMod val="65000"/>
                    <a:lumOff val="35000"/>
                  </a:schemeClr>
                </a:solidFill>
                <a:latin typeface="Funnel Sans"/>
              </a:rPr>
              <a:t>Además de su enfoque en el turismo de aventura, MTS organiza expediciones científicas a zonas montañosas de gran altitud como el Himalaya, los Andes y el Karakórum. Trabajan estrechamente con investigadores que se centran en estudios sobre la biodiversidad, las especies endémicas y el cambio climático.</a:t>
            </a:r>
          </a:p>
          <a:p>
            <a:pPr>
              <a:lnSpc>
                <a:spcPct val="150000"/>
              </a:lnSpc>
              <a:buFont typeface="Arial" panose="020B0604020202020204" pitchFamily="34" charset="0"/>
              <a:buChar char="•"/>
            </a:pPr>
            <a:r>
              <a:rPr lang="es-ES" sz="1650" b="1" dirty="0">
                <a:solidFill>
                  <a:srgbClr val="002060"/>
                </a:solidFill>
                <a:latin typeface="Funnel Sans"/>
              </a:rPr>
              <a:t>Casos de Éxito: </a:t>
            </a:r>
            <a:r>
              <a:rPr lang="es-ES" sz="1650" b="1" dirty="0">
                <a:solidFill>
                  <a:schemeClr val="tx1">
                    <a:lumMod val="65000"/>
                    <a:lumOff val="35000"/>
                  </a:schemeClr>
                </a:solidFill>
                <a:latin typeface="Funnel Sans"/>
              </a:rPr>
              <a:t>Han coordinado expediciones para el estudio del glaciar Perito Moreno en Argentina, para investigar el impacto del cambio climático, y han trabajado en Nepal con geólogos para estudiar la actividad sísmica en la región.</a:t>
            </a:r>
          </a:p>
          <a:p>
            <a:pPr>
              <a:lnSpc>
                <a:spcPct val="150000"/>
              </a:lnSpc>
              <a:buFont typeface="Arial" panose="020B0604020202020204" pitchFamily="34" charset="0"/>
              <a:buChar char="•"/>
            </a:pPr>
            <a:r>
              <a:rPr lang="es-ES" sz="1650" b="1" dirty="0">
                <a:solidFill>
                  <a:srgbClr val="002060"/>
                </a:solidFill>
                <a:latin typeface="Funnel Sans"/>
              </a:rPr>
              <a:t>Sitio Web: </a:t>
            </a:r>
            <a:r>
              <a:rPr lang="es-ES" sz="1650" dirty="0">
                <a:solidFill>
                  <a:srgbClr val="0070C0"/>
                </a:solidFill>
                <a:latin typeface="Funnel Sans"/>
              </a:rPr>
              <a:t>ht</a:t>
            </a:r>
            <a:r>
              <a:rPr lang="es-ES" sz="1600" dirty="0">
                <a:solidFill>
                  <a:srgbClr val="0070C0"/>
                </a:solidFill>
                <a:latin typeface="Funnel Sans"/>
              </a:rPr>
              <a:t>tps://www.mtsobek.com/</a:t>
            </a:r>
          </a:p>
        </p:txBody>
      </p:sp>
    </p:spTree>
    <p:extLst>
      <p:ext uri="{BB962C8B-B14F-4D97-AF65-F5344CB8AC3E}">
        <p14:creationId xmlns:p14="http://schemas.microsoft.com/office/powerpoint/2010/main" val="2838396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9F486-3E25-C4EB-6881-85FFD039B11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F94DC64-54C6-58DD-498B-58260D198002}"/>
              </a:ext>
            </a:extLst>
          </p:cNvPr>
          <p:cNvSpPr/>
          <p:nvPr/>
        </p:nvSpPr>
        <p:spPr>
          <a:xfrm>
            <a:off x="2966125" y="-409748"/>
            <a:ext cx="12156400" cy="635913"/>
          </a:xfrm>
          <a:prstGeom prst="rect">
            <a:avLst/>
          </a:prstGeom>
          <a:noFill/>
          <a:ln/>
        </p:spPr>
        <p:txBody>
          <a:bodyPr wrap="none" lIns="0" tIns="0" rIns="0" bIns="0" rtlCol="0" anchor="t"/>
          <a:lstStyle/>
          <a:p>
            <a:pPr>
              <a:lnSpc>
                <a:spcPts val="5000"/>
              </a:lnSpc>
            </a:pPr>
            <a:endParaRPr lang="en-US" sz="4000" dirty="0">
              <a:solidFill>
                <a:srgbClr val="373B48"/>
              </a:solidFill>
              <a:latin typeface="Mona Sans Semi Bold" pitchFamily="34" charset="0"/>
              <a:ea typeface="Mona Sans Semi Bold" pitchFamily="34" charset="-122"/>
              <a:cs typeface="Mona Sans Semi Bold" pitchFamily="34" charset="-120"/>
            </a:endParaRP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Casos de éxito de la competencia II </a:t>
            </a:r>
          </a:p>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13" name="Imagen 12">
            <a:extLst>
              <a:ext uri="{FF2B5EF4-FFF2-40B4-BE49-F238E27FC236}">
                <a16:creationId xmlns:a16="http://schemas.microsoft.com/office/drawing/2014/main" id="{512351B8-7147-7975-3FCC-192660E27479}"/>
              </a:ext>
            </a:extLst>
          </p:cNvPr>
          <p:cNvPicPr>
            <a:picLocks noChangeAspect="1"/>
          </p:cNvPicPr>
          <p:nvPr/>
        </p:nvPicPr>
        <p:blipFill>
          <a:blip r:embed="rId3"/>
          <a:stretch>
            <a:fillRect/>
          </a:stretch>
        </p:blipFill>
        <p:spPr>
          <a:xfrm>
            <a:off x="12301162" y="7248059"/>
            <a:ext cx="2188654" cy="981541"/>
          </a:xfrm>
          <a:prstGeom prst="rect">
            <a:avLst/>
          </a:prstGeom>
        </p:spPr>
      </p:pic>
      <p:sp>
        <p:nvSpPr>
          <p:cNvPr id="12" name="CuadroTexto 11">
            <a:extLst>
              <a:ext uri="{FF2B5EF4-FFF2-40B4-BE49-F238E27FC236}">
                <a16:creationId xmlns:a16="http://schemas.microsoft.com/office/drawing/2014/main" id="{B361556E-1406-D97B-21E3-D0BFE21EB005}"/>
              </a:ext>
            </a:extLst>
          </p:cNvPr>
          <p:cNvSpPr txBox="1"/>
          <p:nvPr/>
        </p:nvSpPr>
        <p:spPr>
          <a:xfrm>
            <a:off x="571715" y="1022199"/>
            <a:ext cx="6438507" cy="7063472"/>
          </a:xfrm>
          <a:prstGeom prst="rect">
            <a:avLst/>
          </a:prstGeom>
          <a:noFill/>
        </p:spPr>
        <p:txBody>
          <a:bodyPr wrap="square" rtlCol="0">
            <a:spAutoFit/>
          </a:bodyPr>
          <a:lstStyle/>
          <a:p>
            <a:pPr>
              <a:lnSpc>
                <a:spcPct val="150000"/>
              </a:lnSpc>
              <a:buNone/>
            </a:pPr>
            <a:r>
              <a:rPr lang="es-ES" b="1" dirty="0">
                <a:solidFill>
                  <a:srgbClr val="002060"/>
                </a:solidFill>
                <a:latin typeface="Funnel Sans"/>
              </a:rPr>
              <a:t>Terra Incognita Ecotours</a:t>
            </a:r>
          </a:p>
          <a:p>
            <a:pPr>
              <a:lnSpc>
                <a:spcPct val="150000"/>
              </a:lnSpc>
              <a:buNone/>
            </a:pPr>
            <a:r>
              <a:rPr lang="es-ES" sz="1600" b="1" dirty="0">
                <a:solidFill>
                  <a:schemeClr val="tx1">
                    <a:lumMod val="65000"/>
                    <a:lumOff val="35000"/>
                  </a:schemeClr>
                </a:solidFill>
                <a:latin typeface="Funnel Sans"/>
              </a:rPr>
              <a:t>Expediciones Científicas y Ecoturismo en Regiones Remotas</a:t>
            </a:r>
          </a:p>
          <a:p>
            <a:pPr>
              <a:lnSpc>
                <a:spcPct val="150000"/>
              </a:lnSpc>
              <a:buNone/>
            </a:pPr>
            <a:r>
              <a:rPr lang="es-ES" sz="1600" b="1" dirty="0">
                <a:solidFill>
                  <a:srgbClr val="002060"/>
                </a:solidFill>
                <a:latin typeface="Funnel Sans"/>
              </a:rPr>
              <a:t>Descripción: </a:t>
            </a:r>
            <a:r>
              <a:rPr lang="es-ES" sz="1600" b="1" dirty="0">
                <a:solidFill>
                  <a:schemeClr val="tx1">
                    <a:lumMod val="65000"/>
                    <a:lumOff val="35000"/>
                  </a:schemeClr>
                </a:solidFill>
                <a:latin typeface="Funnel Sans"/>
              </a:rPr>
              <a:t>Terra Incognita Ecotours es una empresa especializada en la organización de expediciones en entornos ecológicos y geográficos remotos, con un fuerte enfoque en la sostenibilidad y el ecoturismo. Trabajan en colaboración con científicos para realizar investigaciones en áreas poco exploradas del planeta, como las selvas tropicales, los desiertos, y las regiones de alta montaña.</a:t>
            </a:r>
          </a:p>
          <a:p>
            <a:pPr>
              <a:lnSpc>
                <a:spcPct val="150000"/>
              </a:lnSpc>
              <a:buNone/>
            </a:pPr>
            <a:r>
              <a:rPr lang="es-ES" sz="1600" b="1" dirty="0">
                <a:solidFill>
                  <a:srgbClr val="002060"/>
                </a:solidFill>
                <a:latin typeface="Funnel Sans"/>
              </a:rPr>
              <a:t>Servicios: </a:t>
            </a:r>
            <a:r>
              <a:rPr lang="es-ES" sz="1600" b="1" dirty="0">
                <a:solidFill>
                  <a:schemeClr val="tx1">
                    <a:lumMod val="65000"/>
                    <a:lumOff val="35000"/>
                  </a:schemeClr>
                </a:solidFill>
                <a:latin typeface="Funnel Sans"/>
              </a:rPr>
              <a:t>Además de las expediciones de ecoturismo, Terra Incognita organiza viajes científicos para estudiar la flora y fauna en peligro de extinción, el cambio climático y la degradación de los ecosistemas. Ofrecen experiencias inmersivas en áreas como el Amazonas, las selvas de Borneo, y las altas montañas de Perú.</a:t>
            </a:r>
          </a:p>
          <a:p>
            <a:pPr>
              <a:lnSpc>
                <a:spcPct val="150000"/>
              </a:lnSpc>
              <a:buNone/>
            </a:pPr>
            <a:r>
              <a:rPr lang="es-ES" sz="1600" b="1" dirty="0">
                <a:solidFill>
                  <a:srgbClr val="002060"/>
                </a:solidFill>
                <a:latin typeface="Funnel Sans"/>
              </a:rPr>
              <a:t>Casos de Éxito: </a:t>
            </a:r>
            <a:r>
              <a:rPr lang="es-ES" sz="1600" b="1" dirty="0">
                <a:solidFill>
                  <a:schemeClr val="tx1">
                    <a:lumMod val="65000"/>
                    <a:lumOff val="35000"/>
                  </a:schemeClr>
                </a:solidFill>
                <a:latin typeface="Funnel Sans"/>
              </a:rPr>
              <a:t>Han sido clave en la organización de expediciones en el Amazonas, trabajando con biólogos para catalogar nuevas especies de flora y fauna, y han colaborado con universidades en estudios de ecología y conservación en África y Asia.</a:t>
            </a:r>
          </a:p>
          <a:p>
            <a:pPr>
              <a:lnSpc>
                <a:spcPct val="150000"/>
              </a:lnSpc>
              <a:buNone/>
            </a:pPr>
            <a:r>
              <a:rPr lang="es-ES" sz="1600" b="1" dirty="0">
                <a:solidFill>
                  <a:srgbClr val="002060"/>
                </a:solidFill>
                <a:latin typeface="Funnel Sans"/>
              </a:rPr>
              <a:t>Sitio web: </a:t>
            </a:r>
            <a:r>
              <a:rPr lang="es-ES" sz="1600" dirty="0">
                <a:solidFill>
                  <a:srgbClr val="0070C0"/>
                </a:solidFill>
                <a:latin typeface="Funnel Sans"/>
              </a:rPr>
              <a:t>https://ecotours.com/</a:t>
            </a:r>
          </a:p>
          <a:p>
            <a:pPr>
              <a:buNone/>
            </a:pPr>
            <a:endParaRPr lang="es-ES" b="1" dirty="0">
              <a:solidFill>
                <a:srgbClr val="002060"/>
              </a:solidFill>
              <a:latin typeface="Funnel Sans"/>
            </a:endParaRPr>
          </a:p>
        </p:txBody>
      </p:sp>
      <p:sp>
        <p:nvSpPr>
          <p:cNvPr id="14" name="CuadroTexto 13">
            <a:extLst>
              <a:ext uri="{FF2B5EF4-FFF2-40B4-BE49-F238E27FC236}">
                <a16:creationId xmlns:a16="http://schemas.microsoft.com/office/drawing/2014/main" id="{B31DE780-292A-BC57-2B42-3359B602DB87}"/>
              </a:ext>
            </a:extLst>
          </p:cNvPr>
          <p:cNvSpPr txBox="1"/>
          <p:nvPr/>
        </p:nvSpPr>
        <p:spPr>
          <a:xfrm>
            <a:off x="7010222" y="880797"/>
            <a:ext cx="6686924" cy="6743513"/>
          </a:xfrm>
          <a:prstGeom prst="rect">
            <a:avLst/>
          </a:prstGeom>
          <a:noFill/>
        </p:spPr>
        <p:txBody>
          <a:bodyPr wrap="square" rtlCol="0">
            <a:spAutoFit/>
          </a:bodyPr>
          <a:lstStyle/>
          <a:p>
            <a:pPr>
              <a:lnSpc>
                <a:spcPct val="150000"/>
              </a:lnSpc>
              <a:buNone/>
            </a:pPr>
            <a:r>
              <a:rPr lang="es-ES" b="1" dirty="0">
                <a:solidFill>
                  <a:srgbClr val="002060"/>
                </a:solidFill>
                <a:latin typeface="Funnel Sans"/>
              </a:rPr>
              <a:t>International Expeditions (IE)</a:t>
            </a:r>
          </a:p>
          <a:p>
            <a:pPr>
              <a:lnSpc>
                <a:spcPct val="150000"/>
              </a:lnSpc>
              <a:buNone/>
            </a:pPr>
            <a:r>
              <a:rPr lang="es-ES" sz="1600" b="1" dirty="0">
                <a:solidFill>
                  <a:schemeClr val="tx1">
                    <a:lumMod val="65000"/>
                    <a:lumOff val="35000"/>
                  </a:schemeClr>
                </a:solidFill>
                <a:latin typeface="Funnel Sans"/>
              </a:rPr>
              <a:t>Expediciones Científicas y de Investigación en Regiones Exóticas. (Agencia generalista)</a:t>
            </a:r>
          </a:p>
          <a:p>
            <a:pPr>
              <a:lnSpc>
                <a:spcPct val="150000"/>
              </a:lnSpc>
              <a:buNone/>
            </a:pPr>
            <a:r>
              <a:rPr lang="es-ES" sz="1600" b="1" dirty="0">
                <a:solidFill>
                  <a:srgbClr val="002060"/>
                </a:solidFill>
                <a:latin typeface="Funnel Sans"/>
              </a:rPr>
              <a:t>Descripción: </a:t>
            </a:r>
            <a:r>
              <a:rPr lang="es-ES" sz="1600" b="1" dirty="0">
                <a:solidFill>
                  <a:schemeClr val="tx1">
                    <a:lumMod val="65000"/>
                    <a:lumOff val="35000"/>
                  </a:schemeClr>
                </a:solidFill>
                <a:latin typeface="Funnel Sans"/>
              </a:rPr>
              <a:t>International Expeditions (IE) es una empresa global que organiza expediciones en todo el mundo con un enfoque en la investigación y la conservación del medio ambiente. Ofrecen viajes para científicos y equipos de investigación, enfocándose en la biodiversidad, la ecología y la geología de zonas remotas.</a:t>
            </a:r>
          </a:p>
          <a:p>
            <a:pPr>
              <a:lnSpc>
                <a:spcPct val="150000"/>
              </a:lnSpc>
              <a:buNone/>
            </a:pPr>
            <a:r>
              <a:rPr lang="es-ES" sz="1600" b="1" dirty="0">
                <a:solidFill>
                  <a:srgbClr val="002060"/>
                </a:solidFill>
                <a:latin typeface="Funnel Sans"/>
              </a:rPr>
              <a:t>Servicios: </a:t>
            </a:r>
            <a:r>
              <a:rPr lang="es-ES" sz="1600" b="1" dirty="0">
                <a:solidFill>
                  <a:schemeClr val="tx1">
                    <a:lumMod val="65000"/>
                    <a:lumOff val="35000"/>
                  </a:schemeClr>
                </a:solidFill>
                <a:latin typeface="Funnel Sans"/>
              </a:rPr>
              <a:t>IE organiza expediciones de investigación científica en regiones como el África subsahariana, la selva amazónica, y el sudeste asiático. Trabajan en estrecha colaboración con instituciones científicas para llevar a cabo estudios sobre cambio climático, especies en peligro de extinción y geología de áreas inexploradas.</a:t>
            </a:r>
          </a:p>
          <a:p>
            <a:pPr>
              <a:lnSpc>
                <a:spcPct val="150000"/>
              </a:lnSpc>
              <a:buNone/>
            </a:pPr>
            <a:r>
              <a:rPr lang="es-ES" sz="1600" b="1" dirty="0">
                <a:solidFill>
                  <a:srgbClr val="002060"/>
                </a:solidFill>
                <a:latin typeface="Funnel Sans"/>
              </a:rPr>
              <a:t>Casos de Éxito: </a:t>
            </a:r>
            <a:r>
              <a:rPr lang="es-ES" sz="1600" b="1" dirty="0">
                <a:solidFill>
                  <a:schemeClr val="tx1">
                    <a:lumMod val="65000"/>
                    <a:lumOff val="35000"/>
                  </a:schemeClr>
                </a:solidFill>
                <a:latin typeface="Funnel Sans"/>
              </a:rPr>
              <a:t>Han patrocinado y facilitado expediciones de investigación en la selva amazónica para estudiar el impacto de la deforestación, y en las llanuras del Serengueti en África para investigar el comportamiento de especies animales y la biodiversidad de la región</a:t>
            </a:r>
            <a:r>
              <a:rPr lang="es-ES" sz="1600" b="1" dirty="0">
                <a:solidFill>
                  <a:srgbClr val="002060"/>
                </a:solidFill>
                <a:latin typeface="Funnel Sans"/>
              </a:rPr>
              <a:t>.</a:t>
            </a:r>
          </a:p>
          <a:p>
            <a:pPr>
              <a:lnSpc>
                <a:spcPct val="150000"/>
              </a:lnSpc>
              <a:buNone/>
            </a:pPr>
            <a:r>
              <a:rPr lang="es-ES" b="1" dirty="0">
                <a:solidFill>
                  <a:srgbClr val="002060"/>
                </a:solidFill>
                <a:latin typeface="Funnel Sans"/>
              </a:rPr>
              <a:t>Sitio web: </a:t>
            </a:r>
            <a:r>
              <a:rPr lang="es-ES" sz="1600" dirty="0">
                <a:solidFill>
                  <a:srgbClr val="0070C0"/>
                </a:solidFill>
                <a:latin typeface="Funnel Sans"/>
              </a:rPr>
              <a:t>https://www.iexplore.com/</a:t>
            </a:r>
          </a:p>
        </p:txBody>
      </p:sp>
    </p:spTree>
    <p:extLst>
      <p:ext uri="{BB962C8B-B14F-4D97-AF65-F5344CB8AC3E}">
        <p14:creationId xmlns:p14="http://schemas.microsoft.com/office/powerpoint/2010/main" val="119414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641628" y="1444823"/>
            <a:ext cx="916662" cy="1100018"/>
          </a:xfrm>
          <a:prstGeom prst="rect">
            <a:avLst/>
          </a:prstGeom>
        </p:spPr>
      </p:pic>
      <p:sp>
        <p:nvSpPr>
          <p:cNvPr id="4" name="Text 1"/>
          <p:cNvSpPr/>
          <p:nvPr/>
        </p:nvSpPr>
        <p:spPr>
          <a:xfrm>
            <a:off x="1833205" y="1628061"/>
            <a:ext cx="2503646" cy="286464"/>
          </a:xfrm>
          <a:prstGeom prst="rect">
            <a:avLst/>
          </a:prstGeom>
          <a:noFill/>
          <a:ln/>
        </p:spPr>
        <p:txBody>
          <a:bodyPr wrap="none" lIns="0" tIns="0" rIns="0" bIns="0" rtlCol="0" anchor="t"/>
          <a:lstStyle/>
          <a:p>
            <a:pPr marL="0" indent="0" algn="l">
              <a:lnSpc>
                <a:spcPts val="2250"/>
              </a:lnSpc>
              <a:buNone/>
            </a:pPr>
            <a:r>
              <a:rPr lang="en-US" sz="1800" b="1" dirty="0">
                <a:solidFill>
                  <a:srgbClr val="002060"/>
                </a:solidFill>
                <a:latin typeface="Mona Sans Semi Bold" pitchFamily="34" charset="0"/>
                <a:ea typeface="Mona Sans Semi Bold" pitchFamily="34" charset="-122"/>
                <a:cs typeface="Mona Sans Semi Bold" pitchFamily="34" charset="-120"/>
              </a:rPr>
              <a:t>Seguridad Optimizada</a:t>
            </a:r>
            <a:endParaRPr lang="en-US" sz="1800" b="1" dirty="0">
              <a:solidFill>
                <a:srgbClr val="002060"/>
              </a:solidFill>
            </a:endParaRPr>
          </a:p>
        </p:txBody>
      </p:sp>
      <p:sp>
        <p:nvSpPr>
          <p:cNvPr id="5" name="Text 2"/>
          <p:cNvSpPr/>
          <p:nvPr/>
        </p:nvSpPr>
        <p:spPr>
          <a:xfrm>
            <a:off x="1833205" y="2024420"/>
            <a:ext cx="12155567" cy="293370"/>
          </a:xfrm>
          <a:prstGeom prst="rect">
            <a:avLst/>
          </a:prstGeom>
          <a:noFill/>
          <a:ln/>
        </p:spPr>
        <p:txBody>
          <a:bodyPr wrap="none" lIns="0" tIns="0" rIns="0" bIns="0" rtlCol="0" anchor="t"/>
          <a:lstStyle/>
          <a:p>
            <a:pPr marL="0" indent="0" algn="l">
              <a:lnSpc>
                <a:spcPts val="2300"/>
              </a:lnSpc>
              <a:buNone/>
            </a:pPr>
            <a:r>
              <a:rPr lang="en-US" sz="1400" b="1" dirty="0">
                <a:solidFill>
                  <a:srgbClr val="52586B"/>
                </a:solidFill>
                <a:latin typeface="Funnel Sans" pitchFamily="34" charset="0"/>
                <a:ea typeface="Funnel Sans" pitchFamily="34" charset="-122"/>
                <a:cs typeface="Funnel Sans" pitchFamily="34" charset="-120"/>
              </a:rPr>
              <a:t>Reducción significativa de riesgos mediante protocolos profesionales y formación especializada</a:t>
            </a:r>
            <a:r>
              <a:rPr lang="en-US" sz="1400" dirty="0">
                <a:solidFill>
                  <a:srgbClr val="52586B"/>
                </a:solidFill>
                <a:latin typeface="Funnel Sans" pitchFamily="34" charset="0"/>
                <a:ea typeface="Funnel Sans" pitchFamily="34" charset="-122"/>
                <a:cs typeface="Funnel Sans" pitchFamily="34" charset="-120"/>
              </a:rPr>
              <a:t>.</a:t>
            </a:r>
            <a:endParaRPr lang="en-US" sz="1400" dirty="0"/>
          </a:p>
        </p:txBody>
      </p:sp>
      <p:pic>
        <p:nvPicPr>
          <p:cNvPr id="6" name="Image 1" descr="preencoded.png"/>
          <p:cNvPicPr>
            <a:picLocks noChangeAspect="1"/>
          </p:cNvPicPr>
          <p:nvPr/>
        </p:nvPicPr>
        <p:blipFill>
          <a:blip r:embed="rId4"/>
          <a:stretch>
            <a:fillRect/>
          </a:stretch>
        </p:blipFill>
        <p:spPr>
          <a:xfrm>
            <a:off x="641628" y="2544842"/>
            <a:ext cx="916662" cy="1100018"/>
          </a:xfrm>
          <a:prstGeom prst="rect">
            <a:avLst/>
          </a:prstGeom>
        </p:spPr>
      </p:pic>
      <p:sp>
        <p:nvSpPr>
          <p:cNvPr id="7" name="Text 3"/>
          <p:cNvSpPr/>
          <p:nvPr/>
        </p:nvSpPr>
        <p:spPr>
          <a:xfrm>
            <a:off x="1833205" y="2728079"/>
            <a:ext cx="2841308" cy="286464"/>
          </a:xfrm>
          <a:prstGeom prst="rect">
            <a:avLst/>
          </a:prstGeom>
          <a:noFill/>
          <a:ln/>
        </p:spPr>
        <p:txBody>
          <a:bodyPr wrap="none" lIns="0" tIns="0" rIns="0" bIns="0" rtlCol="0" anchor="t"/>
          <a:lstStyle/>
          <a:p>
            <a:pPr marL="0" indent="0" algn="l">
              <a:lnSpc>
                <a:spcPts val="2250"/>
              </a:lnSpc>
              <a:buNone/>
            </a:pPr>
            <a:r>
              <a:rPr lang="en-US" sz="1800" b="1" dirty="0">
                <a:solidFill>
                  <a:srgbClr val="002060"/>
                </a:solidFill>
                <a:latin typeface="Mona Sans Semi Bold" pitchFamily="34" charset="0"/>
                <a:ea typeface="Mona Sans Semi Bold" pitchFamily="34" charset="-122"/>
                <a:cs typeface="Mona Sans Semi Bold" pitchFamily="34" charset="-120"/>
              </a:rPr>
              <a:t>Desarrollo de Habilidades</a:t>
            </a:r>
            <a:endParaRPr lang="en-US" sz="1800" b="1" dirty="0">
              <a:solidFill>
                <a:srgbClr val="002060"/>
              </a:solidFill>
            </a:endParaRPr>
          </a:p>
        </p:txBody>
      </p:sp>
      <p:sp>
        <p:nvSpPr>
          <p:cNvPr id="8" name="Text 4"/>
          <p:cNvSpPr/>
          <p:nvPr/>
        </p:nvSpPr>
        <p:spPr>
          <a:xfrm>
            <a:off x="1833205" y="3124438"/>
            <a:ext cx="12155567" cy="293370"/>
          </a:xfrm>
          <a:prstGeom prst="rect">
            <a:avLst/>
          </a:prstGeom>
          <a:noFill/>
          <a:ln/>
        </p:spPr>
        <p:txBody>
          <a:bodyPr wrap="none" lIns="0" tIns="0" rIns="0" bIns="0" rtlCol="0" anchor="t"/>
          <a:lstStyle/>
          <a:p>
            <a:pPr marL="0" indent="0" algn="l">
              <a:lnSpc>
                <a:spcPts val="2300"/>
              </a:lnSpc>
              <a:buNone/>
            </a:pPr>
            <a:r>
              <a:rPr lang="en-US" sz="1400" b="1" dirty="0">
                <a:solidFill>
                  <a:srgbClr val="52586B"/>
                </a:solidFill>
                <a:latin typeface="Funnel Sans" pitchFamily="34" charset="0"/>
                <a:ea typeface="Funnel Sans" pitchFamily="34" charset="-122"/>
                <a:cs typeface="Funnel Sans" pitchFamily="34" charset="-120"/>
              </a:rPr>
              <a:t>Participantes adquieren competencias técnicas y de liderazgo transferibles a múltiples contextos.</a:t>
            </a:r>
            <a:endParaRPr lang="en-US" sz="1400" b="1" dirty="0"/>
          </a:p>
        </p:txBody>
      </p:sp>
      <p:pic>
        <p:nvPicPr>
          <p:cNvPr id="9" name="Image 2" descr="preencoded.png"/>
          <p:cNvPicPr>
            <a:picLocks noChangeAspect="1"/>
          </p:cNvPicPr>
          <p:nvPr/>
        </p:nvPicPr>
        <p:blipFill>
          <a:blip r:embed="rId5"/>
          <a:stretch>
            <a:fillRect/>
          </a:stretch>
        </p:blipFill>
        <p:spPr>
          <a:xfrm>
            <a:off x="641628" y="3644860"/>
            <a:ext cx="916662" cy="1100018"/>
          </a:xfrm>
          <a:prstGeom prst="rect">
            <a:avLst/>
          </a:prstGeom>
        </p:spPr>
      </p:pic>
      <p:sp>
        <p:nvSpPr>
          <p:cNvPr id="10" name="Text 5"/>
          <p:cNvSpPr/>
          <p:nvPr/>
        </p:nvSpPr>
        <p:spPr>
          <a:xfrm>
            <a:off x="1833205" y="3828098"/>
            <a:ext cx="2291715" cy="286464"/>
          </a:xfrm>
          <a:prstGeom prst="rect">
            <a:avLst/>
          </a:prstGeom>
          <a:noFill/>
          <a:ln/>
        </p:spPr>
        <p:txBody>
          <a:bodyPr wrap="none" lIns="0" tIns="0" rIns="0" bIns="0" rtlCol="0" anchor="t"/>
          <a:lstStyle/>
          <a:p>
            <a:pPr marL="0" indent="0" algn="l">
              <a:lnSpc>
                <a:spcPts val="2250"/>
              </a:lnSpc>
              <a:buNone/>
            </a:pPr>
            <a:r>
              <a:rPr lang="en-US" sz="1800" b="1" dirty="0">
                <a:solidFill>
                  <a:srgbClr val="002060"/>
                </a:solidFill>
                <a:latin typeface="Mona Sans Semi Bold" pitchFamily="34" charset="0"/>
                <a:ea typeface="Mona Sans Semi Bold" pitchFamily="34" charset="-122"/>
                <a:cs typeface="Mona Sans Semi Bold" pitchFamily="34" charset="-120"/>
              </a:rPr>
              <a:t>Impacto Positivo</a:t>
            </a:r>
            <a:endParaRPr lang="en-US" sz="1800" b="1" dirty="0">
              <a:solidFill>
                <a:srgbClr val="002060"/>
              </a:solidFill>
            </a:endParaRPr>
          </a:p>
        </p:txBody>
      </p:sp>
      <p:sp>
        <p:nvSpPr>
          <p:cNvPr id="11" name="Text 6"/>
          <p:cNvSpPr/>
          <p:nvPr/>
        </p:nvSpPr>
        <p:spPr>
          <a:xfrm>
            <a:off x="1833205" y="4224457"/>
            <a:ext cx="12155567" cy="293370"/>
          </a:xfrm>
          <a:prstGeom prst="rect">
            <a:avLst/>
          </a:prstGeom>
          <a:noFill/>
          <a:ln/>
        </p:spPr>
        <p:txBody>
          <a:bodyPr wrap="none" lIns="0" tIns="0" rIns="0" bIns="0" rtlCol="0" anchor="t"/>
          <a:lstStyle/>
          <a:p>
            <a:pPr marL="0" indent="0" algn="l">
              <a:lnSpc>
                <a:spcPts val="2300"/>
              </a:lnSpc>
              <a:buNone/>
            </a:pPr>
            <a:r>
              <a:rPr lang="en-US" sz="1400" b="1" dirty="0">
                <a:solidFill>
                  <a:srgbClr val="52586B"/>
                </a:solidFill>
                <a:latin typeface="Funnel Sans" pitchFamily="34" charset="0"/>
                <a:ea typeface="Funnel Sans" pitchFamily="34" charset="-122"/>
                <a:cs typeface="Funnel Sans" pitchFamily="34" charset="-120"/>
              </a:rPr>
              <a:t>Contribución a la conservación ambiental y fortalecimiento de capacidades locales.</a:t>
            </a:r>
            <a:endParaRPr lang="en-US" sz="1400" b="1" dirty="0"/>
          </a:p>
        </p:txBody>
      </p:sp>
      <p:pic>
        <p:nvPicPr>
          <p:cNvPr id="12" name="Image 3" descr="preencoded.png"/>
          <p:cNvPicPr>
            <a:picLocks noChangeAspect="1"/>
          </p:cNvPicPr>
          <p:nvPr/>
        </p:nvPicPr>
        <p:blipFill>
          <a:blip r:embed="rId6"/>
          <a:stretch>
            <a:fillRect/>
          </a:stretch>
        </p:blipFill>
        <p:spPr>
          <a:xfrm>
            <a:off x="641628" y="4744879"/>
            <a:ext cx="916662" cy="1100018"/>
          </a:xfrm>
          <a:prstGeom prst="rect">
            <a:avLst/>
          </a:prstGeom>
        </p:spPr>
      </p:pic>
      <p:sp>
        <p:nvSpPr>
          <p:cNvPr id="13" name="Text 7"/>
          <p:cNvSpPr/>
          <p:nvPr/>
        </p:nvSpPr>
        <p:spPr>
          <a:xfrm>
            <a:off x="1833205" y="4928116"/>
            <a:ext cx="2831425" cy="286464"/>
          </a:xfrm>
          <a:prstGeom prst="rect">
            <a:avLst/>
          </a:prstGeom>
          <a:noFill/>
          <a:ln/>
        </p:spPr>
        <p:txBody>
          <a:bodyPr wrap="none" lIns="0" tIns="0" rIns="0" bIns="0" rtlCol="0" anchor="t"/>
          <a:lstStyle/>
          <a:p>
            <a:pPr marL="0" indent="0" algn="l">
              <a:lnSpc>
                <a:spcPts val="2250"/>
              </a:lnSpc>
              <a:buNone/>
            </a:pPr>
            <a:r>
              <a:rPr lang="en-US" sz="1800" b="1" dirty="0">
                <a:solidFill>
                  <a:srgbClr val="002060"/>
                </a:solidFill>
                <a:latin typeface="Mona Sans Semi Bold" pitchFamily="34" charset="0"/>
                <a:ea typeface="Mona Sans Semi Bold" pitchFamily="34" charset="-122"/>
                <a:cs typeface="Mona Sans Semi Bold" pitchFamily="34" charset="-120"/>
              </a:rPr>
              <a:t>Colaboración Estratégica</a:t>
            </a:r>
            <a:endParaRPr lang="en-US" sz="1800" b="1" dirty="0">
              <a:solidFill>
                <a:srgbClr val="002060"/>
              </a:solidFill>
            </a:endParaRPr>
          </a:p>
        </p:txBody>
      </p:sp>
      <p:sp>
        <p:nvSpPr>
          <p:cNvPr id="14" name="Text 8"/>
          <p:cNvSpPr/>
          <p:nvPr/>
        </p:nvSpPr>
        <p:spPr>
          <a:xfrm>
            <a:off x="1833205" y="5324475"/>
            <a:ext cx="12155567" cy="293370"/>
          </a:xfrm>
          <a:prstGeom prst="rect">
            <a:avLst/>
          </a:prstGeom>
          <a:noFill/>
          <a:ln/>
        </p:spPr>
        <p:txBody>
          <a:bodyPr wrap="none" lIns="0" tIns="0" rIns="0" bIns="0" rtlCol="0" anchor="t"/>
          <a:lstStyle/>
          <a:p>
            <a:pPr marL="0" indent="0" algn="l">
              <a:lnSpc>
                <a:spcPts val="2300"/>
              </a:lnSpc>
              <a:buNone/>
            </a:pPr>
            <a:r>
              <a:rPr lang="en-US" sz="1400" b="1" dirty="0">
                <a:solidFill>
                  <a:srgbClr val="52586B"/>
                </a:solidFill>
                <a:latin typeface="Funnel Sans" pitchFamily="34" charset="0"/>
                <a:ea typeface="Funnel Sans" pitchFamily="34" charset="-122"/>
                <a:cs typeface="Funnel Sans" pitchFamily="34" charset="-120"/>
              </a:rPr>
              <a:t>Oportunidades para alianzas con instituciones y organizaciones internacionales.</a:t>
            </a:r>
            <a:endParaRPr lang="en-US" sz="1400" b="1" dirty="0"/>
          </a:p>
        </p:txBody>
      </p:sp>
      <p:sp>
        <p:nvSpPr>
          <p:cNvPr id="15" name="Text 9"/>
          <p:cNvSpPr/>
          <p:nvPr/>
        </p:nvSpPr>
        <p:spPr>
          <a:xfrm>
            <a:off x="641628" y="6051113"/>
            <a:ext cx="13347144" cy="880110"/>
          </a:xfrm>
          <a:prstGeom prst="rect">
            <a:avLst/>
          </a:prstGeom>
          <a:noFill/>
          <a:ln/>
        </p:spPr>
        <p:txBody>
          <a:bodyPr wrap="square" lIns="0" tIns="0" rIns="0" bIns="0" rtlCol="0" anchor="t"/>
          <a:lstStyle/>
          <a:p>
            <a:pPr marL="0" indent="0" algn="l">
              <a:lnSpc>
                <a:spcPts val="2300"/>
              </a:lnSpc>
              <a:buNone/>
            </a:pPr>
            <a:r>
              <a:rPr lang="en-US" sz="1600" b="1" dirty="0">
                <a:solidFill>
                  <a:srgbClr val="52586B"/>
                </a:solidFill>
                <a:latin typeface="Funnel Sans" pitchFamily="34" charset="0"/>
                <a:ea typeface="Funnel Sans" pitchFamily="34" charset="-122"/>
                <a:cs typeface="Funnel Sans" pitchFamily="34" charset="-120"/>
              </a:rPr>
              <a:t> Nuestro programa integral de formación y </a:t>
            </a:r>
            <a:r>
              <a:rPr lang="en-US" sz="1600" b="1" dirty="0" err="1">
                <a:solidFill>
                  <a:srgbClr val="52586B"/>
                </a:solidFill>
                <a:latin typeface="Funnel Sans" pitchFamily="34" charset="0"/>
                <a:ea typeface="Funnel Sans" pitchFamily="34" charset="-122"/>
                <a:cs typeface="Funnel Sans" pitchFamily="34" charset="-120"/>
              </a:rPr>
              <a:t>servicios</a:t>
            </a:r>
            <a:r>
              <a:rPr lang="en-US" sz="1600" b="1" dirty="0">
                <a:solidFill>
                  <a:srgbClr val="52586B"/>
                </a:solidFill>
                <a:latin typeface="Funnel Sans" pitchFamily="34" charset="0"/>
                <a:ea typeface="Funnel Sans" pitchFamily="34" charset="-122"/>
                <a:cs typeface="Funnel Sans" pitchFamily="34" charset="-120"/>
              </a:rPr>
              <a:t> para expediciones en áreas remotas ofrece una solución completa para quienes buscan aventurarse en entornos desafiantes con </a:t>
            </a:r>
            <a:r>
              <a:rPr lang="en-US" sz="1600" b="1" dirty="0" err="1">
                <a:solidFill>
                  <a:srgbClr val="52586B"/>
                </a:solidFill>
                <a:latin typeface="Funnel Sans" pitchFamily="34" charset="0"/>
                <a:ea typeface="Funnel Sans" pitchFamily="34" charset="-122"/>
                <a:cs typeface="Funnel Sans" pitchFamily="34" charset="-120"/>
              </a:rPr>
              <a:t>seguridad</a:t>
            </a:r>
            <a:r>
              <a:rPr lang="en-US" sz="1600" b="1" dirty="0">
                <a:solidFill>
                  <a:srgbClr val="52586B"/>
                </a:solidFill>
                <a:latin typeface="Funnel Sans" pitchFamily="34" charset="0"/>
                <a:ea typeface="Funnel Sans" pitchFamily="34" charset="-122"/>
                <a:cs typeface="Funnel Sans" pitchFamily="34" charset="-120"/>
              </a:rPr>
              <a:t> y profesionalismo</a:t>
            </a:r>
            <a:r>
              <a:rPr lang="en-US" sz="1400" dirty="0">
                <a:solidFill>
                  <a:srgbClr val="52586B"/>
                </a:solidFill>
                <a:latin typeface="Funnel Sans" pitchFamily="34" charset="0"/>
                <a:ea typeface="Funnel Sans" pitchFamily="34" charset="-122"/>
                <a:cs typeface="Funnel Sans" pitchFamily="34" charset="-120"/>
              </a:rPr>
              <a:t>. </a:t>
            </a:r>
            <a:r>
              <a:rPr lang="en-US" sz="1600" b="1" dirty="0">
                <a:solidFill>
                  <a:srgbClr val="52586B"/>
                </a:solidFill>
                <a:latin typeface="Funnel Sans" pitchFamily="34" charset="0"/>
                <a:ea typeface="Funnel Sans" pitchFamily="34" charset="-122"/>
                <a:cs typeface="Funnel Sans" pitchFamily="34" charset="-120"/>
              </a:rPr>
              <a:t>Combinamos experiencia práctica, </a:t>
            </a:r>
            <a:r>
              <a:rPr lang="en-US" sz="1600" b="1" dirty="0" err="1">
                <a:solidFill>
                  <a:srgbClr val="52586B"/>
                </a:solidFill>
                <a:latin typeface="Funnel Sans" pitchFamily="34" charset="0"/>
                <a:ea typeface="Funnel Sans" pitchFamily="34" charset="-122"/>
                <a:cs typeface="Funnel Sans" pitchFamily="34" charset="-120"/>
              </a:rPr>
              <a:t>conocimientos</a:t>
            </a:r>
            <a:r>
              <a:rPr lang="en-US" sz="1600" b="1" dirty="0">
                <a:solidFill>
                  <a:srgbClr val="52586B"/>
                </a:solidFill>
                <a:latin typeface="Funnel Sans" pitchFamily="34" charset="0"/>
                <a:ea typeface="Funnel Sans" pitchFamily="34" charset="-122"/>
                <a:cs typeface="Funnel Sans" pitchFamily="34" charset="-120"/>
              </a:rPr>
              <a:t> técnicos y un enfoque sostenible para garantizar el éxito de cada expedición</a:t>
            </a:r>
            <a:r>
              <a:rPr lang="en-US" sz="1600" dirty="0">
                <a:solidFill>
                  <a:srgbClr val="52586B"/>
                </a:solidFill>
                <a:latin typeface="Funnel Sans" pitchFamily="34" charset="0"/>
                <a:ea typeface="Funnel Sans" pitchFamily="34" charset="-122"/>
                <a:cs typeface="Funnel Sans" pitchFamily="34" charset="-120"/>
              </a:rPr>
              <a:t>.</a:t>
            </a:r>
            <a:endParaRPr lang="en-US" sz="1600" dirty="0"/>
          </a:p>
        </p:txBody>
      </p:sp>
      <p:sp>
        <p:nvSpPr>
          <p:cNvPr id="16" name="Text 10"/>
          <p:cNvSpPr/>
          <p:nvPr/>
        </p:nvSpPr>
        <p:spPr>
          <a:xfrm>
            <a:off x="641628" y="6923376"/>
            <a:ext cx="13347144" cy="586740"/>
          </a:xfrm>
          <a:prstGeom prst="rect">
            <a:avLst/>
          </a:prstGeom>
          <a:noFill/>
          <a:ln/>
        </p:spPr>
        <p:txBody>
          <a:bodyPr wrap="square" lIns="0" tIns="0" rIns="0" bIns="0" rtlCol="0" anchor="t"/>
          <a:lstStyle/>
          <a:p>
            <a:pPr marL="0" indent="0" algn="l">
              <a:lnSpc>
                <a:spcPts val="2300"/>
              </a:lnSpc>
              <a:buNone/>
            </a:pPr>
            <a:r>
              <a:rPr lang="en-US" sz="1600" b="1" dirty="0">
                <a:solidFill>
                  <a:srgbClr val="52586B"/>
                </a:solidFill>
                <a:latin typeface="Funnel Sans" pitchFamily="34" charset="0"/>
                <a:ea typeface="Funnel Sans" pitchFamily="34" charset="-122"/>
                <a:cs typeface="Funnel Sans" pitchFamily="34" charset="-120"/>
              </a:rPr>
              <a:t> Les invitamos a colaborar con nosotros para desarrollar programas personalizados que se adapten a sus necesidades específicas. Estamos comprometidos con la excelencia y la innovación continua en el campo de las expediciones en áreas remotas.</a:t>
            </a:r>
            <a:endParaRPr lang="en-US" sz="1600" b="1" dirty="0"/>
          </a:p>
        </p:txBody>
      </p:sp>
      <p:sp>
        <p:nvSpPr>
          <p:cNvPr id="18" name="Text 0">
            <a:extLst>
              <a:ext uri="{FF2B5EF4-FFF2-40B4-BE49-F238E27FC236}">
                <a16:creationId xmlns:a16="http://schemas.microsoft.com/office/drawing/2014/main" id="{2F7412EE-F5B3-0224-F002-325E4C8B3596}"/>
              </a:ext>
            </a:extLst>
          </p:cNvPr>
          <p:cNvSpPr/>
          <p:nvPr/>
        </p:nvSpPr>
        <p:spPr>
          <a:xfrm>
            <a:off x="3626915" y="341829"/>
            <a:ext cx="6921679" cy="635913"/>
          </a:xfrm>
          <a:prstGeom prst="rect">
            <a:avLst/>
          </a:prstGeom>
          <a:noFill/>
          <a:ln/>
        </p:spPr>
        <p:txBody>
          <a:bodyPr wrap="none" lIns="0" tIns="0" rIns="0" bIns="0" rtlCol="0" anchor="t"/>
          <a:lstStyle/>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Beneficios &amp; Conclusiones</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2" name="Imagen 1">
            <a:extLst>
              <a:ext uri="{FF2B5EF4-FFF2-40B4-BE49-F238E27FC236}">
                <a16:creationId xmlns:a16="http://schemas.microsoft.com/office/drawing/2014/main" id="{A497B41F-F56D-D921-F943-21C2962BE2D4}"/>
              </a:ext>
            </a:extLst>
          </p:cNvPr>
          <p:cNvPicPr>
            <a:picLocks noChangeAspect="1"/>
          </p:cNvPicPr>
          <p:nvPr/>
        </p:nvPicPr>
        <p:blipFill>
          <a:blip r:embed="rId7"/>
          <a:stretch>
            <a:fillRect/>
          </a:stretch>
        </p:blipFill>
        <p:spPr>
          <a:xfrm>
            <a:off x="12197466" y="7167090"/>
            <a:ext cx="2188654" cy="981541"/>
          </a:xfrm>
          <a:prstGeom prst="rect">
            <a:avLst/>
          </a:prstGeom>
        </p:spPr>
      </p:pic>
      <p:pic>
        <p:nvPicPr>
          <p:cNvPr id="20" name="Imagen 19" descr="Un grupo de personas de pie sobre pasto&#10;&#10;El contenido generado por IA puede ser incorrecto.">
            <a:extLst>
              <a:ext uri="{FF2B5EF4-FFF2-40B4-BE49-F238E27FC236}">
                <a16:creationId xmlns:a16="http://schemas.microsoft.com/office/drawing/2014/main" id="{B65B846C-7E64-24BD-152D-9A9C2D8CAB6E}"/>
              </a:ext>
            </a:extLst>
          </p:cNvPr>
          <p:cNvPicPr>
            <a:picLocks noChangeAspect="1"/>
          </p:cNvPicPr>
          <p:nvPr/>
        </p:nvPicPr>
        <p:blipFill>
          <a:blip r:embed="rId8"/>
          <a:stretch>
            <a:fillRect/>
          </a:stretch>
        </p:blipFill>
        <p:spPr>
          <a:xfrm>
            <a:off x="8912241" y="443679"/>
            <a:ext cx="4983685" cy="542894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84E28-977B-1737-D8F2-A0EAF632652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95C7802-ED6D-7BA9-F086-0A3EC548E681}"/>
              </a:ext>
            </a:extLst>
          </p:cNvPr>
          <p:cNvSpPr/>
          <p:nvPr/>
        </p:nvSpPr>
        <p:spPr>
          <a:xfrm>
            <a:off x="315032" y="109342"/>
            <a:ext cx="10490121" cy="639008"/>
          </a:xfrm>
          <a:prstGeom prst="rect">
            <a:avLst/>
          </a:prstGeom>
          <a:noFill/>
          <a:ln/>
        </p:spPr>
        <p:txBody>
          <a:bodyPr wrap="none" lIns="0" tIns="0" rIns="0" bIns="0" rtlCol="0" anchor="t"/>
          <a:lstStyle/>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a:t>
            </a:r>
            <a:r>
              <a:rPr lang="es-ES" sz="36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Ratio de márgenes sobre facturación sobre Expediciones</a:t>
            </a:r>
          </a:p>
          <a:p>
            <a:pPr>
              <a:lnSpc>
                <a:spcPts val="5000"/>
              </a:lnSpc>
            </a:pPr>
            <a:r>
              <a:rPr lang="es-ES" sz="36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SIWA /Senior Management National Advisor</a:t>
            </a:r>
            <a:endParaRPr kumimoji="0" lang="es-ES" sz="36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p:txBody>
      </p:sp>
      <p:pic>
        <p:nvPicPr>
          <p:cNvPr id="3" name="Image 0" descr="preencoded.png">
            <a:extLst>
              <a:ext uri="{FF2B5EF4-FFF2-40B4-BE49-F238E27FC236}">
                <a16:creationId xmlns:a16="http://schemas.microsoft.com/office/drawing/2014/main" id="{0ECDF159-820D-EF67-C218-AACAB815B7C7}"/>
              </a:ext>
            </a:extLst>
          </p:cNvPr>
          <p:cNvPicPr>
            <a:picLocks noChangeAspect="1"/>
          </p:cNvPicPr>
          <p:nvPr/>
        </p:nvPicPr>
        <p:blipFill>
          <a:blip r:embed="rId3"/>
          <a:stretch>
            <a:fillRect/>
          </a:stretch>
        </p:blipFill>
        <p:spPr>
          <a:xfrm>
            <a:off x="2948739" y="1424821"/>
            <a:ext cx="2177772" cy="1178004"/>
          </a:xfrm>
          <a:prstGeom prst="rect">
            <a:avLst/>
          </a:prstGeom>
        </p:spPr>
      </p:pic>
      <p:sp>
        <p:nvSpPr>
          <p:cNvPr id="7" name="Shape 3">
            <a:extLst>
              <a:ext uri="{FF2B5EF4-FFF2-40B4-BE49-F238E27FC236}">
                <a16:creationId xmlns:a16="http://schemas.microsoft.com/office/drawing/2014/main" id="{1FC246A9-45BC-BCB8-A27F-CD57690231DC}"/>
              </a:ext>
            </a:extLst>
          </p:cNvPr>
          <p:cNvSpPr/>
          <p:nvPr/>
        </p:nvSpPr>
        <p:spPr>
          <a:xfrm>
            <a:off x="5155287" y="2966918"/>
            <a:ext cx="8708350" cy="11430"/>
          </a:xfrm>
          <a:prstGeom prst="roundRect">
            <a:avLst>
              <a:gd name="adj" fmla="val 751392"/>
            </a:avLst>
          </a:prstGeom>
          <a:solidFill>
            <a:srgbClr val="C8CACF"/>
          </a:solidFill>
          <a:ln/>
        </p:spPr>
        <p:txBody>
          <a:bodyPr/>
          <a:lstStyle/>
          <a:p>
            <a:endParaRPr lang="es-ES"/>
          </a:p>
        </p:txBody>
      </p:sp>
      <p:pic>
        <p:nvPicPr>
          <p:cNvPr id="8" name="Image 2" descr="preencoded.png">
            <a:extLst>
              <a:ext uri="{FF2B5EF4-FFF2-40B4-BE49-F238E27FC236}">
                <a16:creationId xmlns:a16="http://schemas.microsoft.com/office/drawing/2014/main" id="{A527FC07-542E-A011-3C0B-51E9365BC30D}"/>
              </a:ext>
            </a:extLst>
          </p:cNvPr>
          <p:cNvPicPr>
            <a:picLocks noChangeAspect="1"/>
          </p:cNvPicPr>
          <p:nvPr/>
        </p:nvPicPr>
        <p:blipFill>
          <a:blip r:embed="rId4"/>
          <a:stretch>
            <a:fillRect/>
          </a:stretch>
        </p:blipFill>
        <p:spPr>
          <a:xfrm>
            <a:off x="1888570" y="2653741"/>
            <a:ext cx="4355663" cy="1178004"/>
          </a:xfrm>
          <a:prstGeom prst="rect">
            <a:avLst/>
          </a:prstGeom>
        </p:spPr>
      </p:pic>
      <p:sp>
        <p:nvSpPr>
          <p:cNvPr id="10" name="Text 4">
            <a:extLst>
              <a:ext uri="{FF2B5EF4-FFF2-40B4-BE49-F238E27FC236}">
                <a16:creationId xmlns:a16="http://schemas.microsoft.com/office/drawing/2014/main" id="{56D10AF0-A9D9-58A9-718B-49BF62FD0AFF}"/>
              </a:ext>
            </a:extLst>
          </p:cNvPr>
          <p:cNvSpPr/>
          <p:nvPr/>
        </p:nvSpPr>
        <p:spPr>
          <a:xfrm>
            <a:off x="6011085" y="2693995"/>
            <a:ext cx="3276481"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Ejecución de Campo (Expediciones &amp; Soporte Externo y Gestion de Incidencias)</a:t>
            </a:r>
            <a:endParaRPr lang="en-US" sz="2000" b="1" dirty="0">
              <a:solidFill>
                <a:srgbClr val="002060"/>
              </a:solidFill>
            </a:endParaRPr>
          </a:p>
        </p:txBody>
      </p:sp>
      <p:sp>
        <p:nvSpPr>
          <p:cNvPr id="11" name="Text 5">
            <a:extLst>
              <a:ext uri="{FF2B5EF4-FFF2-40B4-BE49-F238E27FC236}">
                <a16:creationId xmlns:a16="http://schemas.microsoft.com/office/drawing/2014/main" id="{DA706E8F-D1D4-5BD5-4704-49202D20EB17}"/>
              </a:ext>
            </a:extLst>
          </p:cNvPr>
          <p:cNvSpPr/>
          <p:nvPr/>
        </p:nvSpPr>
        <p:spPr>
          <a:xfrm>
            <a:off x="6336410" y="3149916"/>
            <a:ext cx="3276481" cy="327065"/>
          </a:xfrm>
          <a:prstGeom prst="rect">
            <a:avLst/>
          </a:prstGeom>
          <a:noFill/>
          <a:ln/>
        </p:spPr>
        <p:txBody>
          <a:bodyPr wrap="none" lIns="0" tIns="0" rIns="0" bIns="0" rtlCol="0" anchor="t"/>
          <a:lstStyle/>
          <a:p>
            <a:pPr marL="0" indent="0" algn="l">
              <a:lnSpc>
                <a:spcPts val="2550"/>
              </a:lnSpc>
              <a:buNone/>
            </a:pPr>
            <a:r>
              <a:rPr lang="en-US" b="1" dirty="0">
                <a:solidFill>
                  <a:srgbClr val="C00000"/>
                </a:solidFill>
                <a:latin typeface="Funnel Sans" pitchFamily="34" charset="0"/>
                <a:ea typeface="Funnel Sans" pitchFamily="34" charset="-122"/>
                <a:cs typeface="Funnel Sans" pitchFamily="34" charset="-120"/>
              </a:rPr>
              <a:t>90%  </a:t>
            </a:r>
            <a:r>
              <a:rPr lang="en-US" b="1" dirty="0">
                <a:solidFill>
                  <a:srgbClr val="52586B"/>
                </a:solidFill>
                <a:latin typeface="Funnel Sans" pitchFamily="34" charset="0"/>
                <a:ea typeface="Funnel Sans" pitchFamily="34" charset="-122"/>
                <a:cs typeface="Funnel Sans" pitchFamily="34" charset="-120"/>
              </a:rPr>
              <a:t>SMNA</a:t>
            </a:r>
          </a:p>
          <a:p>
            <a:pPr marL="0" indent="0" algn="l">
              <a:lnSpc>
                <a:spcPts val="2550"/>
              </a:lnSpc>
              <a:buNone/>
            </a:pPr>
            <a:r>
              <a:rPr lang="en-US" b="1" dirty="0">
                <a:solidFill>
                  <a:srgbClr val="C00000"/>
                </a:solidFill>
                <a:latin typeface="Funnel Sans" pitchFamily="34" charset="0"/>
                <a:ea typeface="Funnel Sans" pitchFamily="34" charset="-122"/>
                <a:cs typeface="Funnel Sans" pitchFamily="34" charset="-120"/>
              </a:rPr>
              <a:t>10%  </a:t>
            </a:r>
            <a:r>
              <a:rPr lang="en-US" b="1" dirty="0">
                <a:solidFill>
                  <a:srgbClr val="52586B"/>
                </a:solidFill>
                <a:latin typeface="Funnel Sans" pitchFamily="34" charset="0"/>
                <a:ea typeface="Funnel Sans" pitchFamily="34" charset="-122"/>
                <a:cs typeface="Funnel Sans" pitchFamily="34" charset="-120"/>
              </a:rPr>
              <a:t>SIWA (Certificación y Registro) </a:t>
            </a:r>
            <a:endParaRPr lang="en-US" b="1" dirty="0"/>
          </a:p>
        </p:txBody>
      </p:sp>
      <p:sp>
        <p:nvSpPr>
          <p:cNvPr id="12" name="Shape 6">
            <a:extLst>
              <a:ext uri="{FF2B5EF4-FFF2-40B4-BE49-F238E27FC236}">
                <a16:creationId xmlns:a16="http://schemas.microsoft.com/office/drawing/2014/main" id="{357E9E06-DDF0-4377-39F9-28B43396CAC3}"/>
              </a:ext>
            </a:extLst>
          </p:cNvPr>
          <p:cNvSpPr/>
          <p:nvPr/>
        </p:nvSpPr>
        <p:spPr>
          <a:xfrm>
            <a:off x="6244233" y="4196001"/>
            <a:ext cx="7619405" cy="11430"/>
          </a:xfrm>
          <a:prstGeom prst="roundRect">
            <a:avLst>
              <a:gd name="adj" fmla="val 751392"/>
            </a:avLst>
          </a:prstGeom>
          <a:solidFill>
            <a:srgbClr val="C8CACF"/>
          </a:solidFill>
          <a:ln/>
        </p:spPr>
        <p:txBody>
          <a:bodyPr/>
          <a:lstStyle/>
          <a:p>
            <a:endParaRPr lang="es-ES"/>
          </a:p>
        </p:txBody>
      </p:sp>
      <p:pic>
        <p:nvPicPr>
          <p:cNvPr id="13" name="Image 4" descr="preencoded.png">
            <a:extLst>
              <a:ext uri="{FF2B5EF4-FFF2-40B4-BE49-F238E27FC236}">
                <a16:creationId xmlns:a16="http://schemas.microsoft.com/office/drawing/2014/main" id="{DCDD7DA9-7F6B-230D-1DC0-61C3FC1E5A72}"/>
              </a:ext>
            </a:extLst>
          </p:cNvPr>
          <p:cNvPicPr>
            <a:picLocks noChangeAspect="1"/>
          </p:cNvPicPr>
          <p:nvPr/>
        </p:nvPicPr>
        <p:blipFill>
          <a:blip r:embed="rId5"/>
          <a:stretch>
            <a:fillRect/>
          </a:stretch>
        </p:blipFill>
        <p:spPr>
          <a:xfrm>
            <a:off x="831592" y="3891713"/>
            <a:ext cx="6533436" cy="1178004"/>
          </a:xfrm>
          <a:prstGeom prst="rect">
            <a:avLst/>
          </a:prstGeom>
        </p:spPr>
      </p:pic>
      <p:sp>
        <p:nvSpPr>
          <p:cNvPr id="15" name="Text 7">
            <a:extLst>
              <a:ext uri="{FF2B5EF4-FFF2-40B4-BE49-F238E27FC236}">
                <a16:creationId xmlns:a16="http://schemas.microsoft.com/office/drawing/2014/main" id="{D7E11494-E1FE-9642-3A72-0F56578B7DBE}"/>
              </a:ext>
            </a:extLst>
          </p:cNvPr>
          <p:cNvSpPr/>
          <p:nvPr/>
        </p:nvSpPr>
        <p:spPr>
          <a:xfrm>
            <a:off x="7365027" y="3960600"/>
            <a:ext cx="2277189"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Consultoría Previa</a:t>
            </a:r>
            <a:endParaRPr lang="en-US" sz="2000" b="1" dirty="0">
              <a:solidFill>
                <a:srgbClr val="002060"/>
              </a:solidFill>
            </a:endParaRPr>
          </a:p>
        </p:txBody>
      </p:sp>
      <p:sp>
        <p:nvSpPr>
          <p:cNvPr id="16" name="Text 8">
            <a:extLst>
              <a:ext uri="{FF2B5EF4-FFF2-40B4-BE49-F238E27FC236}">
                <a16:creationId xmlns:a16="http://schemas.microsoft.com/office/drawing/2014/main" id="{21DC91A4-7AB3-6854-43BA-8A1EB813688C}"/>
              </a:ext>
            </a:extLst>
          </p:cNvPr>
          <p:cNvSpPr/>
          <p:nvPr/>
        </p:nvSpPr>
        <p:spPr>
          <a:xfrm>
            <a:off x="7486590" y="4333321"/>
            <a:ext cx="2277189" cy="327065"/>
          </a:xfrm>
          <a:prstGeom prst="rect">
            <a:avLst/>
          </a:prstGeom>
          <a:noFill/>
          <a:ln/>
        </p:spPr>
        <p:txBody>
          <a:bodyPr wrap="none" lIns="0" tIns="0" rIns="0" bIns="0" rtlCol="0" anchor="t"/>
          <a:lstStyle/>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SIWA </a:t>
            </a:r>
            <a:r>
              <a:rPr lang="en-US" b="1" dirty="0">
                <a:solidFill>
                  <a:srgbClr val="C00000"/>
                </a:solidFill>
                <a:latin typeface="Funnel Sans" pitchFamily="34" charset="0"/>
                <a:ea typeface="Funnel Sans" pitchFamily="34" charset="-122"/>
                <a:cs typeface="Funnel Sans" pitchFamily="34" charset="-120"/>
              </a:rPr>
              <a:t>50%</a:t>
            </a:r>
          </a:p>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SMNA </a:t>
            </a:r>
            <a:r>
              <a:rPr lang="en-US" b="1" dirty="0">
                <a:solidFill>
                  <a:srgbClr val="C00000"/>
                </a:solidFill>
                <a:latin typeface="Funnel Sans" pitchFamily="34" charset="0"/>
                <a:ea typeface="Funnel Sans" pitchFamily="34" charset="-122"/>
                <a:cs typeface="Funnel Sans" pitchFamily="34" charset="-120"/>
              </a:rPr>
              <a:t>50%</a:t>
            </a:r>
            <a:endParaRPr lang="en-US" b="1" dirty="0">
              <a:solidFill>
                <a:srgbClr val="C00000"/>
              </a:solidFill>
            </a:endParaRPr>
          </a:p>
        </p:txBody>
      </p:sp>
      <p:sp>
        <p:nvSpPr>
          <p:cNvPr id="17" name="Text 9">
            <a:extLst>
              <a:ext uri="{FF2B5EF4-FFF2-40B4-BE49-F238E27FC236}">
                <a16:creationId xmlns:a16="http://schemas.microsoft.com/office/drawing/2014/main" id="{655E459D-47EA-D47F-550C-B6DCBD3CF8BD}"/>
              </a:ext>
            </a:extLst>
          </p:cNvPr>
          <p:cNvSpPr/>
          <p:nvPr/>
        </p:nvSpPr>
        <p:spPr>
          <a:xfrm>
            <a:off x="765512" y="5140517"/>
            <a:ext cx="13199031" cy="981194"/>
          </a:xfrm>
          <a:prstGeom prst="rect">
            <a:avLst/>
          </a:prstGeom>
          <a:noFill/>
          <a:ln/>
        </p:spPr>
        <p:txBody>
          <a:bodyPr wrap="square" lIns="0" tIns="0" rIns="0" bIns="0" rtlCol="0" anchor="t"/>
          <a:lstStyle/>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La estructura de porcentajes se basa en un ratio donde la </a:t>
            </a:r>
            <a:r>
              <a:rPr lang="en-US" b="1" dirty="0">
                <a:solidFill>
                  <a:srgbClr val="002060"/>
                </a:solidFill>
                <a:latin typeface="Funnel Sans" pitchFamily="34" charset="0"/>
                <a:ea typeface="Funnel Sans" pitchFamily="34" charset="-122"/>
                <a:cs typeface="Funnel Sans" pitchFamily="34" charset="-120"/>
              </a:rPr>
              <a:t>Consultoría de la expedicion </a:t>
            </a:r>
            <a:r>
              <a:rPr lang="en-US" b="1" dirty="0">
                <a:solidFill>
                  <a:srgbClr val="52586B"/>
                </a:solidFill>
                <a:latin typeface="Funnel Sans" pitchFamily="34" charset="0"/>
                <a:ea typeface="Funnel Sans" pitchFamily="34" charset="-122"/>
                <a:cs typeface="Funnel Sans" pitchFamily="34" charset="-120"/>
              </a:rPr>
              <a:t>representa el </a:t>
            </a:r>
            <a:r>
              <a:rPr lang="en-US" b="1" dirty="0">
                <a:solidFill>
                  <a:srgbClr val="C00000"/>
                </a:solidFill>
                <a:latin typeface="Funnel Sans" pitchFamily="34" charset="0"/>
                <a:ea typeface="Funnel Sans" pitchFamily="34" charset="-122"/>
                <a:cs typeface="Funnel Sans" pitchFamily="34" charset="-120"/>
              </a:rPr>
              <a:t>50% </a:t>
            </a:r>
            <a:r>
              <a:rPr lang="en-US" b="1" dirty="0">
                <a:solidFill>
                  <a:srgbClr val="52586B"/>
                </a:solidFill>
                <a:latin typeface="Funnel Sans" pitchFamily="34" charset="0"/>
                <a:ea typeface="Funnel Sans" pitchFamily="34" charset="-122"/>
                <a:cs typeface="Funnel Sans" pitchFamily="34" charset="-120"/>
              </a:rPr>
              <a:t>con asignación y reparto equitativo de tareas por ambas partes. Mientras que la </a:t>
            </a:r>
            <a:r>
              <a:rPr lang="en-US" b="1" dirty="0">
                <a:solidFill>
                  <a:srgbClr val="002060"/>
                </a:solidFill>
                <a:latin typeface="Funnel Sans" pitchFamily="34" charset="0"/>
                <a:ea typeface="Funnel Sans" pitchFamily="34" charset="-122"/>
                <a:cs typeface="Funnel Sans" pitchFamily="34" charset="-120"/>
              </a:rPr>
              <a:t>Ejecución de Campo (</a:t>
            </a:r>
            <a:r>
              <a:rPr lang="es-ES" b="1" dirty="0">
                <a:solidFill>
                  <a:srgbClr val="002060"/>
                </a:solidFill>
                <a:latin typeface="Funnel Sans" pitchFamily="34" charset="0"/>
                <a:ea typeface="Funnel Sans" pitchFamily="34" charset="-122"/>
                <a:cs typeface="Funnel Sans" pitchFamily="34" charset="-120"/>
              </a:rPr>
              <a:t>Soporte externo y la Gestión de incidencias), </a:t>
            </a:r>
            <a:r>
              <a:rPr lang="en-US" b="1" dirty="0">
                <a:solidFill>
                  <a:srgbClr val="52586B"/>
                </a:solidFill>
                <a:latin typeface="Funnel Sans" pitchFamily="34" charset="0"/>
                <a:ea typeface="Funnel Sans" pitchFamily="34" charset="-122"/>
                <a:cs typeface="Funnel Sans" pitchFamily="34" charset="-120"/>
              </a:rPr>
              <a:t>constituye el </a:t>
            </a:r>
            <a:r>
              <a:rPr lang="en-US" b="1" dirty="0">
                <a:solidFill>
                  <a:srgbClr val="C00000"/>
                </a:solidFill>
                <a:latin typeface="Funnel Sans" pitchFamily="34" charset="0"/>
                <a:ea typeface="Funnel Sans" pitchFamily="34" charset="-122"/>
                <a:cs typeface="Funnel Sans" pitchFamily="34" charset="-120"/>
              </a:rPr>
              <a:t>90% </a:t>
            </a:r>
            <a:r>
              <a:rPr lang="en-US" b="1" dirty="0">
                <a:solidFill>
                  <a:schemeClr val="tx1">
                    <a:lumMod val="65000"/>
                    <a:lumOff val="35000"/>
                  </a:schemeClr>
                </a:solidFill>
                <a:latin typeface="Funnel Sans" pitchFamily="34" charset="0"/>
                <a:ea typeface="Funnel Sans" pitchFamily="34" charset="-122"/>
                <a:cs typeface="Funnel Sans" pitchFamily="34" charset="-120"/>
              </a:rPr>
              <a:t>para SMNA. </a:t>
            </a:r>
            <a:r>
              <a:rPr lang="en-US" b="1" dirty="0">
                <a:solidFill>
                  <a:srgbClr val="52586B"/>
                </a:solidFill>
                <a:latin typeface="Funnel Sans" pitchFamily="34" charset="0"/>
                <a:ea typeface="Funnel Sans" pitchFamily="34" charset="-122"/>
                <a:cs typeface="Funnel Sans" pitchFamily="34" charset="-120"/>
              </a:rPr>
              <a:t>Correspondiendo a SIWA el </a:t>
            </a:r>
            <a:r>
              <a:rPr lang="en-US" b="1" dirty="0">
                <a:solidFill>
                  <a:srgbClr val="C00000"/>
                </a:solidFill>
                <a:latin typeface="Funnel Sans" pitchFamily="34" charset="0"/>
                <a:ea typeface="Funnel Sans" pitchFamily="34" charset="-122"/>
                <a:cs typeface="Funnel Sans" pitchFamily="34" charset="-120"/>
              </a:rPr>
              <a:t>10%</a:t>
            </a:r>
            <a:r>
              <a:rPr lang="en-US" b="1" dirty="0">
                <a:solidFill>
                  <a:srgbClr val="52586B"/>
                </a:solidFill>
                <a:latin typeface="Funnel Sans" pitchFamily="34" charset="0"/>
                <a:ea typeface="Funnel Sans" pitchFamily="34" charset="-122"/>
                <a:cs typeface="Funnel Sans" pitchFamily="34" charset="-120"/>
              </a:rPr>
              <a:t>, </a:t>
            </a:r>
            <a:r>
              <a:rPr lang="es-ES" b="1" dirty="0">
                <a:solidFill>
                  <a:schemeClr val="tx1">
                    <a:lumMod val="65000"/>
                    <a:lumOff val="35000"/>
                  </a:schemeClr>
                </a:solidFill>
                <a:latin typeface="Funnel Sans" pitchFamily="34" charset="0"/>
                <a:ea typeface="Funnel Sans" pitchFamily="34" charset="-122"/>
                <a:cs typeface="Funnel Sans" pitchFamily="34" charset="-120"/>
              </a:rPr>
              <a:t>por gestión de Registro y Certificación.</a:t>
            </a:r>
            <a:endParaRPr lang="en-US" b="1" dirty="0">
              <a:solidFill>
                <a:schemeClr val="tx1">
                  <a:lumMod val="65000"/>
                  <a:lumOff val="35000"/>
                </a:schemeClr>
              </a:solidFill>
              <a:latin typeface="Funnel Sans" pitchFamily="34" charset="0"/>
              <a:ea typeface="Funnel Sans" pitchFamily="34" charset="-122"/>
              <a:cs typeface="Funnel Sans" pitchFamily="34" charset="-120"/>
            </a:endParaRPr>
          </a:p>
          <a:p>
            <a:pPr marL="0" indent="0" algn="l">
              <a:lnSpc>
                <a:spcPts val="2550"/>
              </a:lnSpc>
              <a:buNone/>
            </a:pPr>
            <a:endParaRPr lang="en-US" b="1" dirty="0">
              <a:solidFill>
                <a:srgbClr val="002060"/>
              </a:solidFill>
            </a:endParaRPr>
          </a:p>
        </p:txBody>
      </p:sp>
      <p:sp>
        <p:nvSpPr>
          <p:cNvPr id="18" name="Text 10">
            <a:extLst>
              <a:ext uri="{FF2B5EF4-FFF2-40B4-BE49-F238E27FC236}">
                <a16:creationId xmlns:a16="http://schemas.microsoft.com/office/drawing/2014/main" id="{6EB34643-A00D-88FE-D047-3DA29A49EE72}"/>
              </a:ext>
            </a:extLst>
          </p:cNvPr>
          <p:cNvSpPr/>
          <p:nvPr/>
        </p:nvSpPr>
        <p:spPr>
          <a:xfrm>
            <a:off x="715684" y="6327102"/>
            <a:ext cx="13199031" cy="654129"/>
          </a:xfrm>
          <a:prstGeom prst="rect">
            <a:avLst/>
          </a:prstGeom>
          <a:noFill/>
          <a:ln/>
        </p:spPr>
        <p:txBody>
          <a:bodyPr wrap="square" lIns="0" tIns="0" rIns="0" bIns="0" rtlCol="0" anchor="t"/>
          <a:lstStyle/>
          <a:p>
            <a:pPr marL="0" indent="0" algn="l">
              <a:lnSpc>
                <a:spcPts val="2550"/>
              </a:lnSpc>
              <a:buNone/>
            </a:pPr>
            <a:r>
              <a:rPr lang="en-US" b="1" dirty="0">
                <a:solidFill>
                  <a:schemeClr val="tx1">
                    <a:lumMod val="65000"/>
                    <a:lumOff val="35000"/>
                  </a:schemeClr>
                </a:solidFill>
                <a:latin typeface="Funnel Sans" pitchFamily="34" charset="0"/>
                <a:ea typeface="Funnel Sans" pitchFamily="34" charset="-122"/>
                <a:cs typeface="Funnel Sans" pitchFamily="34" charset="-120"/>
              </a:rPr>
              <a:t> En el apartado de </a:t>
            </a:r>
            <a:r>
              <a:rPr lang="en-US" b="1" dirty="0">
                <a:solidFill>
                  <a:srgbClr val="002060"/>
                </a:solidFill>
                <a:latin typeface="Funnel Sans" pitchFamily="34" charset="0"/>
                <a:ea typeface="Funnel Sans" pitchFamily="34" charset="-122"/>
                <a:cs typeface="Funnel Sans" pitchFamily="34" charset="-120"/>
              </a:rPr>
              <a:t>Educación, Updates &amp; Crossover y </a:t>
            </a:r>
            <a:r>
              <a:rPr lang="en-US" b="1" dirty="0" err="1">
                <a:solidFill>
                  <a:srgbClr val="002060"/>
                </a:solidFill>
                <a:latin typeface="Funnel Sans" pitchFamily="34" charset="0"/>
                <a:ea typeface="Funnel Sans" pitchFamily="34" charset="-122"/>
                <a:cs typeface="Funnel Sans" pitchFamily="34" charset="-120"/>
              </a:rPr>
              <a:t>servicios</a:t>
            </a:r>
            <a:r>
              <a:rPr lang="en-US" b="1" dirty="0">
                <a:solidFill>
                  <a:srgbClr val="002060"/>
                </a:solidFill>
                <a:latin typeface="Funnel Sans" pitchFamily="34" charset="0"/>
                <a:ea typeface="Funnel Sans" pitchFamily="34" charset="-122"/>
                <a:cs typeface="Funnel Sans" pitchFamily="34" charset="-120"/>
              </a:rPr>
              <a:t> adicionales </a:t>
            </a:r>
            <a:r>
              <a:rPr lang="en-US" b="1" dirty="0">
                <a:solidFill>
                  <a:schemeClr val="tx1">
                    <a:lumMod val="65000"/>
                    <a:lumOff val="35000"/>
                  </a:schemeClr>
                </a:solidFill>
                <a:latin typeface="Funnel Sans" pitchFamily="34" charset="0"/>
                <a:ea typeface="Funnel Sans" pitchFamily="34" charset="-122"/>
                <a:cs typeface="Funnel Sans" pitchFamily="34" charset="-120"/>
              </a:rPr>
              <a:t>requeridos en la </a:t>
            </a:r>
            <a:r>
              <a:rPr lang="en-US" b="1" dirty="0">
                <a:solidFill>
                  <a:srgbClr val="002060"/>
                </a:solidFill>
                <a:latin typeface="Funnel Sans" pitchFamily="34" charset="0"/>
                <a:ea typeface="Funnel Sans" pitchFamily="34" charset="-122"/>
                <a:cs typeface="Funnel Sans" pitchFamily="34" charset="-120"/>
              </a:rPr>
              <a:t>Parte teorica</a:t>
            </a:r>
            <a:r>
              <a:rPr lang="en-US" b="1" dirty="0">
                <a:solidFill>
                  <a:schemeClr val="tx1">
                    <a:lumMod val="65000"/>
                    <a:lumOff val="35000"/>
                  </a:schemeClr>
                </a:solidFill>
                <a:latin typeface="Funnel Sans" pitchFamily="34" charset="0"/>
                <a:ea typeface="Funnel Sans" pitchFamily="34" charset="-122"/>
                <a:cs typeface="Funnel Sans" pitchFamily="34" charset="-120"/>
              </a:rPr>
              <a:t>, es decir: contenidos, pensum y soporte pedagogico, evaluaciones y examen final, seran gestionados directamente por la Dirección Academica de SIWA. Constituye el </a:t>
            </a:r>
            <a:r>
              <a:rPr lang="en-US" b="1" dirty="0">
                <a:solidFill>
                  <a:srgbClr val="C00000"/>
                </a:solidFill>
                <a:latin typeface="Funnel Sans" pitchFamily="34" charset="0"/>
                <a:ea typeface="Funnel Sans" pitchFamily="34" charset="-122"/>
                <a:cs typeface="Funnel Sans" pitchFamily="34" charset="-120"/>
              </a:rPr>
              <a:t>100%</a:t>
            </a:r>
          </a:p>
          <a:p>
            <a:pPr marL="0" indent="0" algn="l">
              <a:lnSpc>
                <a:spcPts val="2550"/>
              </a:lnSpc>
              <a:buNone/>
            </a:pPr>
            <a:endParaRPr lang="en-US" b="1" dirty="0">
              <a:solidFill>
                <a:srgbClr val="C00000"/>
              </a:solidFill>
              <a:latin typeface="Funnel Sans" pitchFamily="34" charset="0"/>
              <a:ea typeface="Funnel Sans" pitchFamily="34" charset="-122"/>
              <a:cs typeface="Funnel Sans" pitchFamily="34" charset="-120"/>
            </a:endParaRPr>
          </a:p>
          <a:p>
            <a:pPr marL="0" indent="0" algn="l">
              <a:lnSpc>
                <a:spcPts val="2550"/>
              </a:lnSpc>
              <a:buNone/>
            </a:pPr>
            <a:r>
              <a:rPr lang="es-ES" b="1" dirty="0">
                <a:solidFill>
                  <a:schemeClr val="tx1">
                    <a:lumMod val="65000"/>
                    <a:lumOff val="35000"/>
                  </a:schemeClr>
                </a:solidFill>
                <a:latin typeface="Funnel Sans" pitchFamily="34" charset="0"/>
                <a:ea typeface="Funnel Sans" pitchFamily="34" charset="-122"/>
              </a:rPr>
              <a:t> En el apartado de </a:t>
            </a:r>
            <a:r>
              <a:rPr lang="es-ES" b="1" dirty="0">
                <a:solidFill>
                  <a:srgbClr val="002060"/>
                </a:solidFill>
                <a:latin typeface="Funnel Sans" pitchFamily="34" charset="0"/>
                <a:ea typeface="Funnel Sans" pitchFamily="34" charset="-122"/>
              </a:rPr>
              <a:t>Educación, Updates &amp; Crossover y servicios adicionales </a:t>
            </a:r>
            <a:r>
              <a:rPr lang="es-ES" b="1" dirty="0">
                <a:solidFill>
                  <a:schemeClr val="tx1">
                    <a:lumMod val="65000"/>
                    <a:lumOff val="35000"/>
                  </a:schemeClr>
                </a:solidFill>
                <a:latin typeface="Funnel Sans" pitchFamily="34" charset="0"/>
                <a:ea typeface="Funnel Sans" pitchFamily="34" charset="-122"/>
              </a:rPr>
              <a:t>requeridos en la </a:t>
            </a:r>
            <a:r>
              <a:rPr lang="es-ES" b="1" dirty="0">
                <a:solidFill>
                  <a:srgbClr val="002060"/>
                </a:solidFill>
                <a:latin typeface="Funnel Sans" pitchFamily="34" charset="0"/>
                <a:ea typeface="Funnel Sans" pitchFamily="34" charset="-122"/>
              </a:rPr>
              <a:t>Parte practica </a:t>
            </a:r>
            <a:r>
              <a:rPr lang="es-ES" b="1" dirty="0">
                <a:solidFill>
                  <a:schemeClr val="tx1">
                    <a:lumMod val="65000"/>
                    <a:lumOff val="35000"/>
                  </a:schemeClr>
                </a:solidFill>
                <a:latin typeface="Funnel Sans" pitchFamily="34" charset="0"/>
                <a:ea typeface="Funnel Sans" pitchFamily="34" charset="-122"/>
              </a:rPr>
              <a:t>constituye un </a:t>
            </a:r>
            <a:r>
              <a:rPr lang="es-ES" b="1" dirty="0">
                <a:solidFill>
                  <a:srgbClr val="C00000"/>
                </a:solidFill>
                <a:latin typeface="Funnel Sans" pitchFamily="34" charset="0"/>
                <a:ea typeface="Funnel Sans" pitchFamily="34" charset="-122"/>
              </a:rPr>
              <a:t>90% </a:t>
            </a:r>
            <a:r>
              <a:rPr lang="es-ES" b="1" dirty="0">
                <a:solidFill>
                  <a:schemeClr val="tx1">
                    <a:lumMod val="65000"/>
                    <a:lumOff val="35000"/>
                  </a:schemeClr>
                </a:solidFill>
                <a:latin typeface="Funnel Sans" pitchFamily="34" charset="0"/>
                <a:ea typeface="Funnel Sans" pitchFamily="34" charset="-122"/>
              </a:rPr>
              <a:t>para SMNA y un </a:t>
            </a:r>
            <a:r>
              <a:rPr lang="es-ES" b="1" dirty="0">
                <a:solidFill>
                  <a:srgbClr val="C00000"/>
                </a:solidFill>
                <a:latin typeface="Funnel Sans" pitchFamily="34" charset="0"/>
                <a:ea typeface="Funnel Sans" pitchFamily="34" charset="-122"/>
              </a:rPr>
              <a:t>10% </a:t>
            </a:r>
            <a:r>
              <a:rPr lang="es-ES" b="1" dirty="0">
                <a:solidFill>
                  <a:schemeClr val="tx1">
                    <a:lumMod val="65000"/>
                    <a:lumOff val="35000"/>
                  </a:schemeClr>
                </a:solidFill>
                <a:latin typeface="Funnel Sans" pitchFamily="34" charset="0"/>
                <a:ea typeface="Funnel Sans" pitchFamily="34" charset="-122"/>
              </a:rPr>
              <a:t>para SIWA por gestión de Registro y Certificación.</a:t>
            </a:r>
            <a:endParaRPr lang="en-US" b="1" dirty="0">
              <a:solidFill>
                <a:schemeClr val="tx1">
                  <a:lumMod val="65000"/>
                  <a:lumOff val="35000"/>
                </a:schemeClr>
              </a:solidFill>
            </a:endParaRPr>
          </a:p>
        </p:txBody>
      </p:sp>
      <p:pic>
        <p:nvPicPr>
          <p:cNvPr id="21" name="Imagen 20">
            <a:extLst>
              <a:ext uri="{FF2B5EF4-FFF2-40B4-BE49-F238E27FC236}">
                <a16:creationId xmlns:a16="http://schemas.microsoft.com/office/drawing/2014/main" id="{BF24F87C-8D35-BCB6-8E3B-BF786C6B438F}"/>
              </a:ext>
            </a:extLst>
          </p:cNvPr>
          <p:cNvPicPr>
            <a:picLocks noChangeAspect="1"/>
          </p:cNvPicPr>
          <p:nvPr/>
        </p:nvPicPr>
        <p:blipFill>
          <a:blip r:embed="rId6"/>
          <a:stretch>
            <a:fillRect/>
          </a:stretch>
        </p:blipFill>
        <p:spPr>
          <a:xfrm>
            <a:off x="12132821" y="1315159"/>
            <a:ext cx="2190816" cy="981195"/>
          </a:xfrm>
          <a:prstGeom prst="rect">
            <a:avLst/>
          </a:prstGeom>
        </p:spPr>
      </p:pic>
      <p:sp>
        <p:nvSpPr>
          <p:cNvPr id="19" name="Text 4">
            <a:extLst>
              <a:ext uri="{FF2B5EF4-FFF2-40B4-BE49-F238E27FC236}">
                <a16:creationId xmlns:a16="http://schemas.microsoft.com/office/drawing/2014/main" id="{C7586EE3-3E6C-BF5B-4607-FA04BBA32F57}"/>
              </a:ext>
            </a:extLst>
          </p:cNvPr>
          <p:cNvSpPr/>
          <p:nvPr/>
        </p:nvSpPr>
        <p:spPr>
          <a:xfrm>
            <a:off x="5485369" y="1561450"/>
            <a:ext cx="3276481" cy="319445"/>
          </a:xfrm>
          <a:prstGeom prst="rect">
            <a:avLst/>
          </a:prstGeom>
          <a:noFill/>
          <a:ln/>
        </p:spPr>
        <p:txBody>
          <a:bodyPr wrap="none" lIns="0" tIns="0" rIns="0" bIns="0" rtlCol="0" anchor="t"/>
          <a:lstStyle/>
          <a:p>
            <a:pPr marL="0" indent="0" algn="l">
              <a:lnSpc>
                <a:spcPts val="2500"/>
              </a:lnSpc>
              <a:buNone/>
            </a:pPr>
            <a:r>
              <a:rPr lang="en-US" sz="2000" b="1" dirty="0">
                <a:solidFill>
                  <a:srgbClr val="002060"/>
                </a:solidFill>
                <a:latin typeface="Mona Sans Semi Bold" pitchFamily="34" charset="0"/>
                <a:ea typeface="Mona Sans Semi Bold" pitchFamily="34" charset="-122"/>
                <a:cs typeface="Mona Sans Semi Bold" pitchFamily="34" charset="-120"/>
              </a:rPr>
              <a:t>Educación, Updates &amp; Crossover y Servicios adicionales</a:t>
            </a:r>
            <a:endParaRPr lang="en-US" sz="2000" b="1" dirty="0">
              <a:solidFill>
                <a:srgbClr val="002060"/>
              </a:solidFill>
            </a:endParaRPr>
          </a:p>
        </p:txBody>
      </p:sp>
      <p:sp>
        <p:nvSpPr>
          <p:cNvPr id="20" name="Text 5">
            <a:extLst>
              <a:ext uri="{FF2B5EF4-FFF2-40B4-BE49-F238E27FC236}">
                <a16:creationId xmlns:a16="http://schemas.microsoft.com/office/drawing/2014/main" id="{31D0B9D4-6909-5A77-FB64-64BD6FF0FBB3}"/>
              </a:ext>
            </a:extLst>
          </p:cNvPr>
          <p:cNvSpPr/>
          <p:nvPr/>
        </p:nvSpPr>
        <p:spPr>
          <a:xfrm>
            <a:off x="6011086" y="1992966"/>
            <a:ext cx="3276481" cy="327065"/>
          </a:xfrm>
          <a:prstGeom prst="rect">
            <a:avLst/>
          </a:prstGeom>
          <a:noFill/>
          <a:ln/>
        </p:spPr>
        <p:txBody>
          <a:bodyPr wrap="none" lIns="0" tIns="0" rIns="0" bIns="0" rtlCol="0" anchor="t"/>
          <a:lstStyle/>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Parte Teorica SIWA </a:t>
            </a:r>
            <a:r>
              <a:rPr lang="en-US" b="1" dirty="0">
                <a:solidFill>
                  <a:srgbClr val="C00000"/>
                </a:solidFill>
                <a:latin typeface="Funnel Sans" pitchFamily="34" charset="0"/>
                <a:ea typeface="Funnel Sans" pitchFamily="34" charset="-122"/>
                <a:cs typeface="Funnel Sans" pitchFamily="34" charset="-120"/>
              </a:rPr>
              <a:t>100% </a:t>
            </a:r>
          </a:p>
          <a:p>
            <a:pPr marL="0" indent="0" algn="l">
              <a:lnSpc>
                <a:spcPts val="2550"/>
              </a:lnSpc>
              <a:buNone/>
            </a:pPr>
            <a:r>
              <a:rPr lang="en-US" b="1" dirty="0">
                <a:solidFill>
                  <a:srgbClr val="52586B"/>
                </a:solidFill>
                <a:latin typeface="Funnel Sans" pitchFamily="34" charset="0"/>
                <a:ea typeface="Funnel Sans" pitchFamily="34" charset="-122"/>
                <a:cs typeface="Funnel Sans" pitchFamily="34" charset="-120"/>
              </a:rPr>
              <a:t>Parte Practica SMNA </a:t>
            </a:r>
            <a:r>
              <a:rPr lang="en-US" b="1" dirty="0">
                <a:solidFill>
                  <a:srgbClr val="C00000"/>
                </a:solidFill>
                <a:latin typeface="Funnel Sans" pitchFamily="34" charset="0"/>
                <a:ea typeface="Funnel Sans" pitchFamily="34" charset="-122"/>
                <a:cs typeface="Funnel Sans" pitchFamily="34" charset="-120"/>
              </a:rPr>
              <a:t>90% </a:t>
            </a:r>
            <a:r>
              <a:rPr lang="en-US" b="1" dirty="0">
                <a:solidFill>
                  <a:srgbClr val="52586B"/>
                </a:solidFill>
                <a:latin typeface="Funnel Sans" pitchFamily="34" charset="0"/>
                <a:ea typeface="Funnel Sans" pitchFamily="34" charset="-122"/>
                <a:cs typeface="Funnel Sans" pitchFamily="34" charset="-120"/>
              </a:rPr>
              <a:t>/ SIWA </a:t>
            </a:r>
            <a:r>
              <a:rPr lang="en-US" b="1" dirty="0">
                <a:solidFill>
                  <a:srgbClr val="C00000"/>
                </a:solidFill>
                <a:latin typeface="Funnel Sans" pitchFamily="34" charset="0"/>
                <a:ea typeface="Funnel Sans" pitchFamily="34" charset="-122"/>
                <a:cs typeface="Funnel Sans" pitchFamily="34" charset="-120"/>
              </a:rPr>
              <a:t>10% </a:t>
            </a:r>
            <a:r>
              <a:rPr lang="en-US" b="1" dirty="0">
                <a:solidFill>
                  <a:srgbClr val="52586B"/>
                </a:solidFill>
                <a:latin typeface="Funnel Sans" pitchFamily="34" charset="0"/>
                <a:ea typeface="Funnel Sans" pitchFamily="34" charset="-122"/>
                <a:cs typeface="Funnel Sans" pitchFamily="34" charset="-120"/>
              </a:rPr>
              <a:t>(Certificacion y Registro) </a:t>
            </a:r>
            <a:endParaRPr lang="en-US" b="1" dirty="0"/>
          </a:p>
        </p:txBody>
      </p:sp>
      <p:pic>
        <p:nvPicPr>
          <p:cNvPr id="25" name="Gráfico 24" descr="Puntos cardinales con relleno sólido">
            <a:extLst>
              <a:ext uri="{FF2B5EF4-FFF2-40B4-BE49-F238E27FC236}">
                <a16:creationId xmlns:a16="http://schemas.microsoft.com/office/drawing/2014/main" id="{A252F94D-F6A2-4B49-E745-9E977D786BC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09201" y="2810643"/>
            <a:ext cx="914400" cy="914400"/>
          </a:xfrm>
          <a:prstGeom prst="rect">
            <a:avLst/>
          </a:prstGeom>
        </p:spPr>
      </p:pic>
      <p:pic>
        <p:nvPicPr>
          <p:cNvPr id="27" name="Gráfico 26" descr="Salir con relleno sólido">
            <a:extLst>
              <a:ext uri="{FF2B5EF4-FFF2-40B4-BE49-F238E27FC236}">
                <a16:creationId xmlns:a16="http://schemas.microsoft.com/office/drawing/2014/main" id="{6F20E769-6457-0A73-708E-AAE857E297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56581" y="4051016"/>
            <a:ext cx="914400" cy="914400"/>
          </a:xfrm>
          <a:prstGeom prst="rect">
            <a:avLst/>
          </a:prstGeom>
        </p:spPr>
      </p:pic>
      <p:pic>
        <p:nvPicPr>
          <p:cNvPr id="31" name="Imagen 30">
            <a:extLst>
              <a:ext uri="{FF2B5EF4-FFF2-40B4-BE49-F238E27FC236}">
                <a16:creationId xmlns:a16="http://schemas.microsoft.com/office/drawing/2014/main" id="{B38310E8-576A-D27D-461E-86E791581B2C}"/>
              </a:ext>
            </a:extLst>
          </p:cNvPr>
          <p:cNvPicPr>
            <a:picLocks noChangeAspect="1"/>
          </p:cNvPicPr>
          <p:nvPr/>
        </p:nvPicPr>
        <p:blipFill>
          <a:blip r:embed="rId11"/>
          <a:stretch>
            <a:fillRect/>
          </a:stretch>
        </p:blipFill>
        <p:spPr>
          <a:xfrm>
            <a:off x="3580385" y="1688346"/>
            <a:ext cx="914479" cy="914479"/>
          </a:xfrm>
          <a:prstGeom prst="rect">
            <a:avLst/>
          </a:prstGeom>
        </p:spPr>
      </p:pic>
    </p:spTree>
    <p:extLst>
      <p:ext uri="{BB962C8B-B14F-4D97-AF65-F5344CB8AC3E}">
        <p14:creationId xmlns:p14="http://schemas.microsoft.com/office/powerpoint/2010/main" val="3240276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A23B3-AE8F-3645-3749-8E1D9E558592}"/>
            </a:ext>
          </a:extLst>
        </p:cNvPr>
        <p:cNvGrpSpPr/>
        <p:nvPr/>
      </p:nvGrpSpPr>
      <p:grpSpPr>
        <a:xfrm>
          <a:off x="0" y="0"/>
          <a:ext cx="0" cy="0"/>
          <a:chOff x="0" y="0"/>
          <a:chExt cx="0" cy="0"/>
        </a:xfrm>
      </p:grpSpPr>
      <p:pic>
        <p:nvPicPr>
          <p:cNvPr id="12" name="Image 3" descr="preencoded.png">
            <a:extLst>
              <a:ext uri="{FF2B5EF4-FFF2-40B4-BE49-F238E27FC236}">
                <a16:creationId xmlns:a16="http://schemas.microsoft.com/office/drawing/2014/main" id="{C5C1518F-9917-550E-BA8F-108A0E67AA7A}"/>
              </a:ext>
            </a:extLst>
          </p:cNvPr>
          <p:cNvPicPr>
            <a:picLocks noChangeAspect="1"/>
          </p:cNvPicPr>
          <p:nvPr/>
        </p:nvPicPr>
        <p:blipFill>
          <a:blip r:embed="rId3"/>
          <a:stretch>
            <a:fillRect/>
          </a:stretch>
        </p:blipFill>
        <p:spPr>
          <a:xfrm>
            <a:off x="1087921" y="784819"/>
            <a:ext cx="916662" cy="1100018"/>
          </a:xfrm>
          <a:prstGeom prst="rect">
            <a:avLst/>
          </a:prstGeom>
        </p:spPr>
      </p:pic>
      <p:sp>
        <p:nvSpPr>
          <p:cNvPr id="13" name="Text 7">
            <a:extLst>
              <a:ext uri="{FF2B5EF4-FFF2-40B4-BE49-F238E27FC236}">
                <a16:creationId xmlns:a16="http://schemas.microsoft.com/office/drawing/2014/main" id="{5935388E-E114-772A-9079-ADB9CE9AF567}"/>
              </a:ext>
            </a:extLst>
          </p:cNvPr>
          <p:cNvSpPr/>
          <p:nvPr/>
        </p:nvSpPr>
        <p:spPr>
          <a:xfrm>
            <a:off x="2135788" y="1570184"/>
            <a:ext cx="2831425" cy="286464"/>
          </a:xfrm>
          <a:prstGeom prst="rect">
            <a:avLst/>
          </a:prstGeom>
          <a:noFill/>
          <a:ln/>
        </p:spPr>
        <p:txBody>
          <a:bodyPr wrap="none" lIns="0" tIns="0" rIns="0" bIns="0" rtlCol="0" anchor="t"/>
          <a:lstStyle/>
          <a:p>
            <a:pPr marL="0" indent="0" algn="l">
              <a:lnSpc>
                <a:spcPts val="2250"/>
              </a:lnSpc>
              <a:buNone/>
            </a:pPr>
            <a:r>
              <a:rPr lang="en-US" sz="1800" b="1" dirty="0">
                <a:solidFill>
                  <a:srgbClr val="002060"/>
                </a:solidFill>
                <a:latin typeface="Funnel Sans"/>
                <a:ea typeface="Mona Sans Semi Bold" pitchFamily="34" charset="-122"/>
                <a:cs typeface="Mona Sans Semi Bold" pitchFamily="34" charset="-120"/>
              </a:rPr>
              <a:t>Colaboración Estratégica Interna</a:t>
            </a:r>
          </a:p>
          <a:p>
            <a:pPr marL="0" indent="0" algn="l">
              <a:lnSpc>
                <a:spcPts val="2250"/>
              </a:lnSpc>
              <a:buNone/>
            </a:pPr>
            <a:endParaRPr lang="en-US" sz="1800" b="1" dirty="0">
              <a:solidFill>
                <a:srgbClr val="002060"/>
              </a:solidFill>
            </a:endParaRPr>
          </a:p>
        </p:txBody>
      </p:sp>
      <p:sp>
        <p:nvSpPr>
          <p:cNvPr id="18" name="Text 0">
            <a:extLst>
              <a:ext uri="{FF2B5EF4-FFF2-40B4-BE49-F238E27FC236}">
                <a16:creationId xmlns:a16="http://schemas.microsoft.com/office/drawing/2014/main" id="{1DA2AAE6-2B15-6758-0398-025AC23C94A1}"/>
              </a:ext>
            </a:extLst>
          </p:cNvPr>
          <p:cNvSpPr/>
          <p:nvPr/>
        </p:nvSpPr>
        <p:spPr>
          <a:xfrm>
            <a:off x="3626915" y="341829"/>
            <a:ext cx="6921679" cy="635913"/>
          </a:xfrm>
          <a:prstGeom prst="rect">
            <a:avLst/>
          </a:prstGeom>
          <a:noFill/>
          <a:ln/>
        </p:spPr>
        <p:txBody>
          <a:bodyPr wrap="none" lIns="0" tIns="0" rIns="0" bIns="0" rtlCol="0" anchor="t"/>
          <a:lstStyle/>
          <a:p>
            <a:pPr>
              <a:lnSpc>
                <a:spcPts val="5000"/>
              </a:lnSpc>
            </a:pPr>
            <a:r>
              <a:rPr lang="es-ES" sz="4000" b="1" dirty="0">
                <a:solidFill>
                  <a:srgbClr val="002060"/>
                </a:solidFill>
                <a:effectLst>
                  <a:glow rad="101600">
                    <a:prstClr val="white">
                      <a:alpha val="60000"/>
                    </a:prstClr>
                  </a:glow>
                  <a:outerShdw blurRad="38100" dist="38100" dir="2700000" algn="tl">
                    <a:srgbClr val="000000">
                      <a:alpha val="43137"/>
                    </a:srgbClr>
                  </a:outerShdw>
                </a:effectLst>
                <a:latin typeface="Century Gothic" panose="020B0502020202020204"/>
              </a:rPr>
              <a:t>  Beneficios &amp; Conclusiones</a:t>
            </a:r>
            <a:endParaRPr kumimoji="0" lang="es-ES" sz="4000" b="1" i="0" u="none" strike="noStrike" kern="1200" cap="none" spc="0" normalizeH="0" baseline="0" noProof="0" dirty="0">
              <a:ln>
                <a:noFill/>
              </a:ln>
              <a:solidFill>
                <a:srgbClr val="002060"/>
              </a:solidFill>
              <a:effectLst>
                <a:glow rad="101600">
                  <a:prstClr val="white">
                    <a:alpha val="60000"/>
                  </a:prstClr>
                </a:glow>
                <a:outerShdw blurRad="38100" dist="38100" dir="2700000" algn="tl">
                  <a:srgbClr val="000000">
                    <a:alpha val="43137"/>
                  </a:srgbClr>
                </a:outerShdw>
              </a:effectLst>
              <a:uLnTx/>
              <a:uFillTx/>
              <a:latin typeface="Century Gothic" panose="020B0502020202020204"/>
              <a:ea typeface="+mn-ea"/>
              <a:cs typeface="+mn-cs"/>
            </a:endParaRPr>
          </a:p>
          <a:p>
            <a:pPr marL="0" indent="0" algn="l">
              <a:lnSpc>
                <a:spcPts val="5000"/>
              </a:lnSpc>
              <a:buNone/>
            </a:pPr>
            <a:endParaRPr lang="en-US" sz="4000" dirty="0"/>
          </a:p>
        </p:txBody>
      </p:sp>
      <p:pic>
        <p:nvPicPr>
          <p:cNvPr id="2" name="Imagen 1">
            <a:extLst>
              <a:ext uri="{FF2B5EF4-FFF2-40B4-BE49-F238E27FC236}">
                <a16:creationId xmlns:a16="http://schemas.microsoft.com/office/drawing/2014/main" id="{48B5AE99-2D2F-EE04-5EE3-1249CC416B6B}"/>
              </a:ext>
            </a:extLst>
          </p:cNvPr>
          <p:cNvPicPr>
            <a:picLocks noChangeAspect="1"/>
          </p:cNvPicPr>
          <p:nvPr/>
        </p:nvPicPr>
        <p:blipFill>
          <a:blip r:embed="rId4"/>
          <a:stretch>
            <a:fillRect/>
          </a:stretch>
        </p:blipFill>
        <p:spPr>
          <a:xfrm>
            <a:off x="11990077" y="341829"/>
            <a:ext cx="2188654" cy="981541"/>
          </a:xfrm>
          <a:prstGeom prst="rect">
            <a:avLst/>
          </a:prstGeom>
        </p:spPr>
      </p:pic>
      <p:sp>
        <p:nvSpPr>
          <p:cNvPr id="17" name="CuadroTexto 16">
            <a:extLst>
              <a:ext uri="{FF2B5EF4-FFF2-40B4-BE49-F238E27FC236}">
                <a16:creationId xmlns:a16="http://schemas.microsoft.com/office/drawing/2014/main" id="{9C268DD5-83C9-209D-433D-B8F08F465D0D}"/>
              </a:ext>
            </a:extLst>
          </p:cNvPr>
          <p:cNvSpPr txBox="1"/>
          <p:nvPr/>
        </p:nvSpPr>
        <p:spPr>
          <a:xfrm>
            <a:off x="603315" y="2077865"/>
            <a:ext cx="5542961" cy="3008772"/>
          </a:xfrm>
          <a:prstGeom prst="rect">
            <a:avLst/>
          </a:prstGeom>
          <a:noFill/>
        </p:spPr>
        <p:txBody>
          <a:bodyPr wrap="square" rtlCol="0">
            <a:spAutoFit/>
          </a:bodyPr>
          <a:lstStyle/>
          <a:p>
            <a:pPr>
              <a:lnSpc>
                <a:spcPct val="150000"/>
              </a:lnSpc>
            </a:pPr>
            <a:r>
              <a:rPr lang="es-ES" sz="1600" b="1" dirty="0">
                <a:solidFill>
                  <a:schemeClr val="tx1">
                    <a:lumMod val="65000"/>
                    <a:lumOff val="35000"/>
                  </a:schemeClr>
                </a:solidFill>
                <a:latin typeface="Funnel Sans"/>
              </a:rPr>
              <a:t>                               </a:t>
            </a:r>
            <a:r>
              <a:rPr lang="es-ES" sz="1600" b="1" dirty="0">
                <a:solidFill>
                  <a:srgbClr val="002060"/>
                </a:solidFill>
                <a:latin typeface="Funnel Sans"/>
              </a:rPr>
              <a:t> ECO </a:t>
            </a:r>
            <a:r>
              <a:rPr lang="es-ES" sz="1600" b="1" dirty="0">
                <a:solidFill>
                  <a:schemeClr val="tx1">
                    <a:lumMod val="65000"/>
                    <a:lumOff val="35000"/>
                  </a:schemeClr>
                </a:solidFill>
                <a:latin typeface="Funnel Sans"/>
              </a:rPr>
              <a:t>completa un panorama bastante amplio de diferentes tipos de expediciones, desde ecoturismo con un enfoque científico, hasta investigaciones más profundas sobre biodiversidad, cambio climático y conservación de ecosistemas. Cada una de ellas se caracteriza por su compromiso con la sostenibilidad, la investigación y la colaboración con científicos, lo que las convierte en actores clave en el ámbito de las expediciones científicas y comerciales en regiones remotas.</a:t>
            </a:r>
          </a:p>
        </p:txBody>
      </p:sp>
      <p:sp>
        <p:nvSpPr>
          <p:cNvPr id="19" name="CuadroTexto 18">
            <a:extLst>
              <a:ext uri="{FF2B5EF4-FFF2-40B4-BE49-F238E27FC236}">
                <a16:creationId xmlns:a16="http://schemas.microsoft.com/office/drawing/2014/main" id="{791312A4-A0DD-1686-DF25-E8937034BFE8}"/>
              </a:ext>
            </a:extLst>
          </p:cNvPr>
          <p:cNvSpPr txBox="1"/>
          <p:nvPr/>
        </p:nvSpPr>
        <p:spPr>
          <a:xfrm>
            <a:off x="697583" y="5476278"/>
            <a:ext cx="4487160" cy="2270109"/>
          </a:xfrm>
          <a:prstGeom prst="rect">
            <a:avLst/>
          </a:prstGeom>
          <a:noFill/>
        </p:spPr>
        <p:txBody>
          <a:bodyPr wrap="square" rtlCol="0">
            <a:spAutoFit/>
          </a:bodyPr>
          <a:lstStyle/>
          <a:p>
            <a:pPr>
              <a:lnSpc>
                <a:spcPct val="150000"/>
              </a:lnSpc>
            </a:pPr>
            <a:r>
              <a:rPr lang="es-ES" sz="1600" b="1" dirty="0">
                <a:solidFill>
                  <a:srgbClr val="002060"/>
                </a:solidFill>
                <a:latin typeface="Funnel Sans"/>
              </a:rPr>
              <a:t> SIWA </a:t>
            </a:r>
            <a:r>
              <a:rPr lang="es-ES" sz="1600" b="1" dirty="0">
                <a:solidFill>
                  <a:schemeClr val="tx1">
                    <a:lumMod val="65000"/>
                    <a:lumOff val="35000"/>
                  </a:schemeClr>
                </a:solidFill>
                <a:latin typeface="Funnel Sans"/>
              </a:rPr>
              <a:t>Fundada en el 2016 en el Estado de Florida como LLC y posteriormente en el Reino de España como Asociación profesional, Registrada en el Ministerio del Interior, </a:t>
            </a:r>
            <a:r>
              <a:rPr lang="es-ES" sz="1600" b="1" i="1" dirty="0" err="1">
                <a:solidFill>
                  <a:schemeClr val="tx1">
                    <a:lumMod val="65000"/>
                    <a:lumOff val="35000"/>
                  </a:schemeClr>
                </a:solidFill>
                <a:latin typeface="Funnel Sans"/>
              </a:rPr>
              <a:t>Survival</a:t>
            </a:r>
            <a:r>
              <a:rPr lang="es-ES" sz="1600" b="1" i="1" dirty="0">
                <a:solidFill>
                  <a:schemeClr val="tx1">
                    <a:lumMod val="65000"/>
                    <a:lumOff val="35000"/>
                  </a:schemeClr>
                </a:solidFill>
                <a:latin typeface="Funnel Sans"/>
              </a:rPr>
              <a:t> </a:t>
            </a:r>
            <a:r>
              <a:rPr lang="es-ES" sz="1600" b="1" i="1" dirty="0" err="1">
                <a:solidFill>
                  <a:schemeClr val="tx1">
                    <a:lumMod val="65000"/>
                    <a:lumOff val="35000"/>
                  </a:schemeClr>
                </a:solidFill>
                <a:latin typeface="Funnel Sans"/>
              </a:rPr>
              <a:t>Instructors</a:t>
            </a:r>
            <a:r>
              <a:rPr lang="es-ES" sz="1600" b="1" i="1" dirty="0">
                <a:solidFill>
                  <a:schemeClr val="tx1">
                    <a:lumMod val="65000"/>
                    <a:lumOff val="35000"/>
                  </a:schemeClr>
                </a:solidFill>
                <a:latin typeface="Funnel Sans"/>
              </a:rPr>
              <a:t> </a:t>
            </a:r>
            <a:r>
              <a:rPr lang="es-ES" sz="1600" b="1" i="1" dirty="0" err="1">
                <a:solidFill>
                  <a:schemeClr val="tx1">
                    <a:lumMod val="65000"/>
                    <a:lumOff val="35000"/>
                  </a:schemeClr>
                </a:solidFill>
                <a:latin typeface="Funnel Sans"/>
              </a:rPr>
              <a:t>World</a:t>
            </a:r>
            <a:r>
              <a:rPr lang="es-ES" sz="1600" b="1" i="1" dirty="0">
                <a:solidFill>
                  <a:schemeClr val="tx1">
                    <a:lumMod val="65000"/>
                    <a:lumOff val="35000"/>
                  </a:schemeClr>
                </a:solidFill>
                <a:latin typeface="Funnel Sans"/>
              </a:rPr>
              <a:t> </a:t>
            </a:r>
            <a:r>
              <a:rPr lang="es-ES" sz="1600" b="1" i="1" dirty="0" err="1">
                <a:solidFill>
                  <a:schemeClr val="tx1">
                    <a:lumMod val="65000"/>
                    <a:lumOff val="35000"/>
                  </a:schemeClr>
                </a:solidFill>
                <a:latin typeface="Funnel Sans"/>
              </a:rPr>
              <a:t>Association</a:t>
            </a:r>
            <a:r>
              <a:rPr lang="es-ES" sz="1600" b="1" i="1" dirty="0">
                <a:solidFill>
                  <a:schemeClr val="tx1">
                    <a:lumMod val="65000"/>
                    <a:lumOff val="35000"/>
                  </a:schemeClr>
                </a:solidFill>
                <a:latin typeface="Funnel Sans"/>
              </a:rPr>
              <a:t> </a:t>
            </a:r>
            <a:r>
              <a:rPr lang="es-ES" sz="1600" b="1" dirty="0">
                <a:solidFill>
                  <a:schemeClr val="tx1">
                    <a:lumMod val="65000"/>
                    <a:lumOff val="35000"/>
                  </a:schemeClr>
                </a:solidFill>
                <a:latin typeface="Funnel Sans"/>
              </a:rPr>
              <a:t>esta incluida en el Registro de Asociaciones de Naciones Unidas. </a:t>
            </a:r>
          </a:p>
        </p:txBody>
      </p:sp>
      <p:pic>
        <p:nvPicPr>
          <p:cNvPr id="23" name="Imagen 22" descr="Texto, Carta&#10;&#10;El contenido generado por IA puede ser incorrecto.">
            <a:extLst>
              <a:ext uri="{FF2B5EF4-FFF2-40B4-BE49-F238E27FC236}">
                <a16:creationId xmlns:a16="http://schemas.microsoft.com/office/drawing/2014/main" id="{33C5E219-F5CB-4C1C-6EF7-C3B54F4E22D7}"/>
              </a:ext>
            </a:extLst>
          </p:cNvPr>
          <p:cNvPicPr>
            <a:picLocks noChangeAspect="1"/>
          </p:cNvPicPr>
          <p:nvPr/>
        </p:nvPicPr>
        <p:blipFill>
          <a:blip r:embed="rId5"/>
          <a:stretch>
            <a:fillRect/>
          </a:stretch>
        </p:blipFill>
        <p:spPr>
          <a:xfrm>
            <a:off x="6180549" y="1570184"/>
            <a:ext cx="4487159" cy="60993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5" name="Imagen 24" descr="Texto&#10;&#10;El contenido generado por IA puede ser incorrecto.">
            <a:extLst>
              <a:ext uri="{FF2B5EF4-FFF2-40B4-BE49-F238E27FC236}">
                <a16:creationId xmlns:a16="http://schemas.microsoft.com/office/drawing/2014/main" id="{5C699211-8AE4-1F47-18EE-0A43C652444F}"/>
              </a:ext>
            </a:extLst>
          </p:cNvPr>
          <p:cNvPicPr>
            <a:picLocks noChangeAspect="1"/>
          </p:cNvPicPr>
          <p:nvPr/>
        </p:nvPicPr>
        <p:blipFill>
          <a:blip r:embed="rId6"/>
          <a:stretch>
            <a:fillRect/>
          </a:stretch>
        </p:blipFill>
        <p:spPr>
          <a:xfrm>
            <a:off x="10866846" y="1820103"/>
            <a:ext cx="3565590" cy="1091652"/>
          </a:xfrm>
          <a:prstGeom prst="rect">
            <a:avLst/>
          </a:prstGeom>
          <a:ln>
            <a:noFill/>
          </a:ln>
          <a:effectLst>
            <a:outerShdw blurRad="292100" dist="139700" dir="2700000" algn="tl" rotWithShape="0">
              <a:srgbClr val="333333">
                <a:alpha val="65000"/>
              </a:srgbClr>
            </a:outerShdw>
          </a:effectLst>
        </p:spPr>
      </p:pic>
      <p:pic>
        <p:nvPicPr>
          <p:cNvPr id="27" name="Gráfico 26" descr="Brindis con relleno sólido">
            <a:extLst>
              <a:ext uri="{FF2B5EF4-FFF2-40B4-BE49-F238E27FC236}">
                <a16:creationId xmlns:a16="http://schemas.microsoft.com/office/drawing/2014/main" id="{FFB32EA4-21C0-D1FE-863D-34D8BB0A93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7072" y="752635"/>
            <a:ext cx="1228716" cy="1228716"/>
          </a:xfrm>
          <a:prstGeom prst="rect">
            <a:avLst/>
          </a:prstGeom>
        </p:spPr>
      </p:pic>
      <p:pic>
        <p:nvPicPr>
          <p:cNvPr id="4" name="Imagen 3" descr="Hombre con uniforme militar&#10;&#10;El contenido generado por IA puede ser incorrecto.">
            <a:extLst>
              <a:ext uri="{FF2B5EF4-FFF2-40B4-BE49-F238E27FC236}">
                <a16:creationId xmlns:a16="http://schemas.microsoft.com/office/drawing/2014/main" id="{3A915D49-B0CE-B806-311D-94D88A3B4DFF}"/>
              </a:ext>
            </a:extLst>
          </p:cNvPr>
          <p:cNvPicPr>
            <a:picLocks noChangeAspect="1"/>
          </p:cNvPicPr>
          <p:nvPr/>
        </p:nvPicPr>
        <p:blipFill>
          <a:blip r:embed="rId9"/>
          <a:stretch>
            <a:fillRect/>
          </a:stretch>
        </p:blipFill>
        <p:spPr>
          <a:xfrm>
            <a:off x="11217897" y="3333815"/>
            <a:ext cx="3035431" cy="35056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CuadroTexto 4">
            <a:extLst>
              <a:ext uri="{FF2B5EF4-FFF2-40B4-BE49-F238E27FC236}">
                <a16:creationId xmlns:a16="http://schemas.microsoft.com/office/drawing/2014/main" id="{A54F4A8B-DEAA-ED9F-4D3B-329A70D4E676}"/>
              </a:ext>
            </a:extLst>
          </p:cNvPr>
          <p:cNvSpPr txBox="1"/>
          <p:nvPr/>
        </p:nvSpPr>
        <p:spPr>
          <a:xfrm>
            <a:off x="11397007" y="6998559"/>
            <a:ext cx="2960015" cy="369332"/>
          </a:xfrm>
          <a:prstGeom prst="rect">
            <a:avLst/>
          </a:prstGeom>
          <a:noFill/>
        </p:spPr>
        <p:txBody>
          <a:bodyPr wrap="square" rtlCol="0">
            <a:spAutoFit/>
          </a:bodyPr>
          <a:lstStyle/>
          <a:p>
            <a:r>
              <a:rPr lang="es-ES" dirty="0">
                <a:latin typeface="MV Boli" panose="02000500030200090000" pitchFamily="2" charset="0"/>
                <a:cs typeface="MV Boli" panose="02000500030200090000" pitchFamily="2" charset="0"/>
              </a:rPr>
              <a:t>Gracias por su atención</a:t>
            </a:r>
          </a:p>
        </p:txBody>
      </p:sp>
      <p:pic>
        <p:nvPicPr>
          <p:cNvPr id="7" name="Imagen 6" descr="Imagen que contiene computer, computadora, gato&#10;&#10;El contenido generado por IA puede ser incorrecto.">
            <a:extLst>
              <a:ext uri="{FF2B5EF4-FFF2-40B4-BE49-F238E27FC236}">
                <a16:creationId xmlns:a16="http://schemas.microsoft.com/office/drawing/2014/main" id="{E998CAD5-7040-85DD-B333-59AC59E1191F}"/>
              </a:ext>
            </a:extLst>
          </p:cNvPr>
          <p:cNvPicPr>
            <a:picLocks noChangeAspect="1"/>
          </p:cNvPicPr>
          <p:nvPr/>
        </p:nvPicPr>
        <p:blipFill>
          <a:blip r:embed="rId10"/>
          <a:stretch>
            <a:fillRect/>
          </a:stretch>
        </p:blipFill>
        <p:spPr>
          <a:xfrm>
            <a:off x="12160741" y="7183225"/>
            <a:ext cx="1847326" cy="882128"/>
          </a:xfrm>
          <a:prstGeom prst="rect">
            <a:avLst/>
          </a:prstGeom>
        </p:spPr>
      </p:pic>
    </p:spTree>
    <p:extLst>
      <p:ext uri="{BB962C8B-B14F-4D97-AF65-F5344CB8AC3E}">
        <p14:creationId xmlns:p14="http://schemas.microsoft.com/office/powerpoint/2010/main" val="4229709868"/>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807</TotalTime>
  <Words>2550</Words>
  <Application>Microsoft Office PowerPoint</Application>
  <PresentationFormat>Personalizado</PresentationFormat>
  <Paragraphs>174</Paragraphs>
  <Slides>16</Slides>
  <Notes>16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16</vt:i4>
      </vt:variant>
    </vt:vector>
  </HeadingPairs>
  <TitlesOfParts>
    <vt:vector size="25" baseType="lpstr">
      <vt:lpstr>Arial</vt:lpstr>
      <vt:lpstr>Century Gothic</vt:lpstr>
      <vt:lpstr>Funnel Sans</vt:lpstr>
      <vt:lpstr>Funnel Sans Bold</vt:lpstr>
      <vt:lpstr>Funnel Sans Medium</vt:lpstr>
      <vt:lpstr>Mona Sans Semi Bold</vt:lpstr>
      <vt:lpstr>MV Boli</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Jose Manuel Solana</cp:lastModifiedBy>
  <cp:revision>12</cp:revision>
  <dcterms:created xsi:type="dcterms:W3CDTF">2025-06-09T12:12:28Z</dcterms:created>
  <dcterms:modified xsi:type="dcterms:W3CDTF">2025-06-13T22:39:04Z</dcterms:modified>
</cp:coreProperties>
</file>